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handoutMasterIdLst>
    <p:handoutMasterId r:id="rId26"/>
  </p:handoutMasterIdLst>
  <p:sldIdLst>
    <p:sldId id="3363" r:id="rId2"/>
    <p:sldId id="1204" r:id="rId3"/>
    <p:sldId id="3368" r:id="rId4"/>
    <p:sldId id="3369" r:id="rId5"/>
    <p:sldId id="3370" r:id="rId6"/>
    <p:sldId id="3371" r:id="rId7"/>
    <p:sldId id="3393" r:id="rId8"/>
    <p:sldId id="3390" r:id="rId9"/>
    <p:sldId id="3372" r:id="rId10"/>
    <p:sldId id="3295" r:id="rId11"/>
    <p:sldId id="3387" r:id="rId12"/>
    <p:sldId id="3373" r:id="rId13"/>
    <p:sldId id="3394" r:id="rId14"/>
    <p:sldId id="3391" r:id="rId15"/>
    <p:sldId id="3376" r:id="rId16"/>
    <p:sldId id="3374" r:id="rId17"/>
    <p:sldId id="3392" r:id="rId18"/>
    <p:sldId id="3383" r:id="rId19"/>
    <p:sldId id="3388" r:id="rId20"/>
    <p:sldId id="3386" r:id="rId21"/>
    <p:sldId id="3389" r:id="rId22"/>
    <p:sldId id="3395" r:id="rId23"/>
    <p:sldId id="3367"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cmAuthor id="2" name="HP" initials="H" lastIdx="3" clrIdx="1">
    <p:extLst>
      <p:ext uri="{19B8F6BF-5375-455C-9EA6-DF929625EA0E}">
        <p15:presenceInfo xmlns:p15="http://schemas.microsoft.com/office/powerpoint/2012/main" userId="HP" providerId="None"/>
      </p:ext>
    </p:extLst>
  </p:cmAuthor>
  <p:cmAuthor id="3" name="川 邓" initials="川" lastIdx="1" clrIdx="2">
    <p:extLst>
      <p:ext uri="{19B8F6BF-5375-455C-9EA6-DF929625EA0E}">
        <p15:presenceInfo xmlns:p15="http://schemas.microsoft.com/office/powerpoint/2012/main" userId="78a5a2afb5158c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000000"/>
    <a:srgbClr val="ED7D31"/>
    <a:srgbClr val="ADB9CA"/>
    <a:srgbClr val="FFD966"/>
    <a:srgbClr val="A9D18E"/>
    <a:srgbClr val="7F7F7F"/>
    <a:srgbClr val="FFC5C4"/>
    <a:srgbClr val="1E1BE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4320" autoAdjust="0"/>
  </p:normalViewPr>
  <p:slideViewPr>
    <p:cSldViewPr snapToGrid="0">
      <p:cViewPr>
        <p:scale>
          <a:sx n="66" d="100"/>
          <a:sy n="66" d="100"/>
        </p:scale>
        <p:origin x="2466" y="972"/>
      </p:cViewPr>
      <p:guideLst>
        <p:guide orient="horz" pos="2160"/>
        <p:guide pos="3840"/>
      </p:guideLst>
    </p:cSldViewPr>
  </p:slideViewPr>
  <p:notesTextViewPr>
    <p:cViewPr>
      <p:scale>
        <a:sx n="200" d="100"/>
        <a:sy n="200" d="100"/>
      </p:scale>
      <p:origin x="0" y="0"/>
    </p:cViewPr>
  </p:notesTextViewPr>
  <p:notesViewPr>
    <p:cSldViewPr snapToGrid="0">
      <p:cViewPr varScale="1">
        <p:scale>
          <a:sx n="122" d="100"/>
          <a:sy n="122" d="100"/>
        </p:scale>
        <p:origin x="49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2025/7/31</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频谱可以直接反映了“时间和频率之间的关系”，相比于单独的时域分析和频域分析，时频谱能保留两者的关联特征，其次短时傅里叶变化本身是加窗的傅里叶变换，所以它的计算并不复杂，并且现有的研究已经证明它是一种有效的表示形式，但是，由于窗尺寸要人为选取，很难兼顾时间分辨率和频率分辨率同时达到较好的水平，而且它属于一种低阶特征，对噪声和干扰比较敏感。并且它不包含相位信息。</a:t>
            </a:r>
            <a:br>
              <a:rPr lang="en-US" altLang="zh-CN" dirty="0"/>
            </a:br>
            <a:r>
              <a:rPr lang="zh-CN" altLang="en-US" dirty="0"/>
              <a:t>所以在短时傅里叶变换的基础上，增加了另一路特征，就是双谱特征，它是三阶累积量的傅里叶变换，属于高阶统计量，它可以有效抑制高斯噪声，并保留相位信息。而且他对非线性特征比较敏感，线性信号的高阶累积量是</a:t>
            </a:r>
            <a:r>
              <a:rPr lang="en-US" altLang="zh-CN" dirty="0"/>
              <a:t>0</a:t>
            </a:r>
            <a:r>
              <a:rPr lang="zh-CN" altLang="en-US" dirty="0"/>
              <a:t>，双谱也就为</a:t>
            </a:r>
            <a:r>
              <a:rPr lang="en-US" altLang="zh-CN" dirty="0"/>
              <a:t>0.</a:t>
            </a:r>
            <a:r>
              <a:rPr lang="zh-CN" altLang="en-US" dirty="0"/>
              <a:t> 但非线性信号会产生高阶谐波和交叉调制分量。双谱中会出现显著的非零峰值，这些峰值的位置和强度都与信号的非线性程度直接相关。 </a:t>
            </a:r>
            <a:endParaRPr lang="en-US" altLang="zh-CN" dirty="0"/>
          </a:p>
          <a:p>
            <a:r>
              <a:rPr lang="zh-CN" altLang="en-US" dirty="0"/>
              <a:t>所以选这两种特征就是因为他们可以很好的互补，</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10</a:t>
            </a:fld>
            <a:endParaRPr lang="zh-CN" altLang="en-US"/>
          </a:p>
        </p:txBody>
      </p:sp>
    </p:spTree>
    <p:extLst>
      <p:ext uri="{BB962C8B-B14F-4D97-AF65-F5344CB8AC3E}">
        <p14:creationId xmlns:p14="http://schemas.microsoft.com/office/powerpoint/2010/main" val="221251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因为我现在采用的方案以及目前很多研究都在采用的方案 就是将</a:t>
            </a:r>
            <a:r>
              <a:rPr lang="en-US" altLang="zh-CN" dirty="0"/>
              <a:t>IQ</a:t>
            </a:r>
            <a:r>
              <a:rPr lang="zh-CN" altLang="en-US" dirty="0"/>
              <a:t>信号做进一步处理，转化为某种矩阵形式，然后用图像处理的方法，比如这种二维卷积核去做特征提取。因为卷积神经网络的特征提取过程是不断增大感受野，利用不同的通道关注不同类型的特征。最后得到一个高度抽象化的特征矩阵。所以对于这种有较大特征辨识度的任务而言，对于计算机而言能够识别出这种高度抽象化的矩阵特征。</a:t>
            </a:r>
            <a:endParaRPr lang="en-US" altLang="zh-CN" dirty="0"/>
          </a:p>
          <a:p>
            <a:r>
              <a:rPr lang="zh-CN" altLang="en-US" dirty="0"/>
              <a:t>但是对于射频指纹而言，它本身就很微弱，而且 将</a:t>
            </a:r>
            <a:r>
              <a:rPr lang="en-US" altLang="zh-CN" dirty="0"/>
              <a:t>IQ</a:t>
            </a:r>
            <a:r>
              <a:rPr lang="zh-CN" altLang="en-US" dirty="0"/>
              <a:t>转为图像  又经过信息损失，所以这种特征提取方式能注意到想要的特征吗？ 所以基于这种问题，就采用了这种基于注意力的方式，重点是基于逐点卷积去分别注意 局部的像素级的特征以及 通道层面特征，</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11</a:t>
            </a:fld>
            <a:endParaRPr lang="zh-CN" altLang="en-US"/>
          </a:p>
        </p:txBody>
      </p:sp>
    </p:spTree>
    <p:extLst>
      <p:ext uri="{BB962C8B-B14F-4D97-AF65-F5344CB8AC3E}">
        <p14:creationId xmlns:p14="http://schemas.microsoft.com/office/powerpoint/2010/main" val="883956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然后对于分类模型，在这部分，主要针对传统原型学习的弊端以及如何泛化接收天线带来的影响进行设计的，因为</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𝑅</m:t>
                        </m:r>
                      </m:sub>
                    </m:sSub>
                  </m:oMath>
                </a14:m>
                <a:r>
                  <a:rPr lang="zh-CN" altLang="en-US" dirty="0"/>
                  <a:t>的影响，提取出的特征会出现特征漂移，也就是不同天线所提取出的特征会出现不同的特征分布，因此，我们的总体的解决方案是将不同天线接收的信号作为发射设备的子类，同时为不同的天线训练对应的原型。并针对不同的原型分别构建分类模型。</a:t>
                </a:r>
                <a:endParaRPr lang="en-US" altLang="zh-CN" dirty="0"/>
              </a:p>
              <a:p>
                <a:endParaRPr lang="en-US" altLang="zh-CN" dirty="0"/>
              </a:p>
              <a:p>
                <a:r>
                  <a:rPr lang="zh-CN" altLang="en-US" dirty="0"/>
                  <a:t>因为传统原型学习直接基于欧式距离进行分类，是将决策边界构建为硬边界，在边界内就为正样本、在边界外就属于负样本，所以这种方式的缺陷就是  它会减弱分类模型的泛化性，因为他没有考虑距离的重要性是否相同。并且针对未知样本的拒绝。很难选择对应的决策阈值。</a:t>
                </a:r>
                <a:endParaRPr lang="en-US" altLang="zh-CN" dirty="0"/>
              </a:p>
              <a:p>
                <a:endParaRPr lang="en-US" altLang="zh-CN" dirty="0"/>
              </a:p>
              <a:p>
                <a:r>
                  <a:rPr lang="zh-CN" altLang="en-US" dirty="0"/>
                  <a:t>所以针对这种问题，我们将分类的边界构建为衰减边界，即随着分类边界的距离原型的距离越远，属于此类的概率就应该越小。但是因为边界没有办法直接通过数学函数来描述，所以我们通过将边界抽象为衰减函数。</a:t>
                </a:r>
                <a:r>
                  <a:rPr lang="en-US" altLang="zh-CN" dirty="0"/>
                  <a:t>F(x)</a:t>
                </a:r>
                <a:r>
                  <a:rPr lang="zh-CN" altLang="en-US" dirty="0"/>
                  <a:t>描述的就是随着样本到类别中心的度量逐渐变大时，这个样本属于此类的概率就应该越小。  这里我们选择使用的是高维高斯函数来作为衰减函数，所以我为每根天线都拟合了高斯函数。但是这样拟合出来的边界是一元边界，也就是它只描述了当前类的边界而没有衡量类与类之间的边界。并且它没有办法直接衡量未知样本的属于已知类的概率。所以这里引入 极值理论 去作为 未知样本（或者说负样本）的判断准则，极值理论它是为了描述在某些分布中 极端值出现的分布情况。对应于开放集识别任务，它描述的就是处在边界的正样本（或者负样本）它们的分布情况。所以为了同时衡量一个样本属于正类和负类的概率值，我们为每个类都拟合了正向威布尔分布和反向向威布尔分布。 所以正向的威布尔分布衡量的就是 对于一个待测样本，它属于某个正类的概率（最小的概率），而反向威布尔分布衡量的就是 待测样本它属于假样本的概率值，因为反向威布尔分布的拟合数据是  负样本中最接近正类的样本。</a:t>
                </a:r>
                <a:endParaRPr lang="en-US" altLang="zh-CN" dirty="0"/>
              </a:p>
              <a:p>
                <a:r>
                  <a:rPr lang="zh-CN" altLang="en-US" dirty="0"/>
                  <a:t>然后最后的评估分数定义为</a:t>
                </a:r>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对于分类模型，主要是基于原型进行创建。在这部分，重点考虑了如何泛化接收天线带来的影响，因为</a:t>
                </a:r>
                <a:r>
                  <a:rPr lang="zh-CN" altLang="en-US" i="0">
                    <a:latin typeface="Cambria Math" panose="02040503050406030204" pitchFamily="18" charset="0"/>
                  </a:rPr>
                  <a:t>𝜃</a:t>
                </a:r>
                <a:r>
                  <a:rPr lang="en-US" altLang="zh-CN" i="0">
                    <a:latin typeface="Cambria Math" panose="02040503050406030204" pitchFamily="18" charset="0"/>
                  </a:rPr>
                  <a:t>_𝑅</a:t>
                </a:r>
                <a:r>
                  <a:rPr lang="zh-CN" altLang="en-US" dirty="0"/>
                  <a:t>的影响，提取出的特征会出现特征漂移，也就是不同天线所提取出的特征会出现不同的特征分布，因此，我们将不同天线接收的信号作为发射设备的子类，同时为不同的天线训练对应的原型。并针对不同的原型分别构建分类模型。此外由于常规基于原型的识别方法基本是基于样本特征到原型的欧式距离进行分类，但这种分类方案是将决策边界构建为硬边界，在边界内就为正样本、在边界外就属于负样本，所以这种方式会减弱分类模型的泛化性，所以针对这种问题，我们将边界构建为衰减边界，即随着距离原型的距离越远，属于此类的概率就越小。这里我们选择使用高维高斯分布作为衰减边界，并构建分类模型，所以针对</a:t>
                </a:r>
                <a:r>
                  <a:rPr lang="en-US" altLang="zh-CN" dirty="0"/>
                  <a:t>MIMO</a:t>
                </a:r>
                <a:r>
                  <a:rPr lang="zh-CN" altLang="en-US" dirty="0"/>
                  <a:t>接受设备，为每根天线拟合高斯模型，并加权得到总体的混合高斯分类模型。</a:t>
                </a:r>
              </a:p>
            </p:txBody>
          </p:sp>
        </mc:Fallback>
      </mc:AlternateContent>
      <p:sp>
        <p:nvSpPr>
          <p:cNvPr id="4" name="灯片编号占位符 3"/>
          <p:cNvSpPr>
            <a:spLocks noGrp="1"/>
          </p:cNvSpPr>
          <p:nvPr>
            <p:ph type="sldNum" sz="quarter" idx="5"/>
          </p:nvPr>
        </p:nvSpPr>
        <p:spPr/>
        <p:txBody>
          <a:bodyPr/>
          <a:lstStyle/>
          <a:p>
            <a:fld id="{732CD936-F134-4DC6-9406-18F65D7C4A01}" type="slidenum">
              <a:rPr lang="zh-CN" altLang="en-US" smtClean="0"/>
              <a:t>12</a:t>
            </a:fld>
            <a:endParaRPr lang="zh-CN" altLang="en-US"/>
          </a:p>
        </p:txBody>
      </p:sp>
    </p:spTree>
    <p:extLst>
      <p:ext uri="{BB962C8B-B14F-4D97-AF65-F5344CB8AC3E}">
        <p14:creationId xmlns:p14="http://schemas.microsoft.com/office/powerpoint/2010/main" val="2029342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 </a:t>
            </a:r>
            <a:r>
              <a:rPr lang="zh-CN" altLang="en-US" dirty="0"/>
              <a:t>训练时使用的类别数</a:t>
            </a:r>
            <a:endParaRPr lang="en-US" altLang="zh-CN" dirty="0"/>
          </a:p>
          <a:p>
            <a:r>
              <a:rPr lang="en-US" altLang="zh-CN" dirty="0"/>
              <a:t>CR </a:t>
            </a:r>
            <a:r>
              <a:rPr lang="zh-CN" altLang="en-US" dirty="0"/>
              <a:t>测试时需要识别的类别数（只有已知的）</a:t>
            </a:r>
            <a:endParaRPr lang="en-US" altLang="zh-CN" dirty="0"/>
          </a:p>
          <a:p>
            <a:r>
              <a:rPr lang="en-US" altLang="zh-CN" dirty="0"/>
              <a:t>CE</a:t>
            </a:r>
            <a:r>
              <a:rPr lang="zh-CN" altLang="en-US" dirty="0"/>
              <a:t>时测试时总共出现的类别数</a:t>
            </a:r>
            <a:r>
              <a:rPr lang="en-US" altLang="zh-CN" dirty="0"/>
              <a:t>(</a:t>
            </a:r>
            <a:r>
              <a:rPr lang="zh-CN" altLang="en-US" dirty="0"/>
              <a:t>包括未知的</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13</a:t>
            </a:fld>
            <a:endParaRPr lang="zh-CN" altLang="en-US"/>
          </a:p>
        </p:txBody>
      </p:sp>
    </p:spTree>
    <p:extLst>
      <p:ext uri="{BB962C8B-B14F-4D97-AF65-F5344CB8AC3E}">
        <p14:creationId xmlns:p14="http://schemas.microsoft.com/office/powerpoint/2010/main" val="2960483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14</a:t>
            </a:fld>
            <a:endParaRPr lang="zh-CN" altLang="en-US"/>
          </a:p>
        </p:txBody>
      </p:sp>
    </p:spTree>
    <p:extLst>
      <p:ext uri="{BB962C8B-B14F-4D97-AF65-F5344CB8AC3E}">
        <p14:creationId xmlns:p14="http://schemas.microsoft.com/office/powerpoint/2010/main" val="557329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然后是对研究内容一的实验分析，这里主要使用了两中数据集，其中</a:t>
            </a:r>
            <a:r>
              <a:rPr lang="en-US" altLang="zh-CN" dirty="0"/>
              <a:t>DCRR</a:t>
            </a:r>
            <a:r>
              <a:rPr lang="zh-CN" altLang="en-US" dirty="0"/>
              <a:t>数据集是采用</a:t>
            </a:r>
            <a:r>
              <a:rPr lang="en-US" altLang="zh-CN" dirty="0"/>
              <a:t>4</a:t>
            </a:r>
            <a:r>
              <a:rPr lang="zh-CN" altLang="en-US" dirty="0"/>
              <a:t>天线接受设备收集的来自</a:t>
            </a:r>
            <a:r>
              <a:rPr lang="en-US" altLang="zh-CN" dirty="0"/>
              <a:t>10</a:t>
            </a:r>
            <a:r>
              <a:rPr lang="zh-CN" altLang="en-US" dirty="0"/>
              <a:t>个上有无线设备的信号，收集的场景有</a:t>
            </a:r>
            <a:r>
              <a:rPr lang="en-US" altLang="zh-CN" dirty="0"/>
              <a:t>3</a:t>
            </a:r>
            <a:r>
              <a:rPr lang="zh-CN" altLang="en-US" dirty="0"/>
              <a:t>个，在不同的场景中，也分别视距、非视距、发射机动态运动三种不同的收集场景。其中</a:t>
            </a:r>
            <a:r>
              <a:rPr lang="en-US" altLang="zh-CN" dirty="0"/>
              <a:t>L1</a:t>
            </a:r>
            <a:r>
              <a:rPr lang="zh-CN" altLang="en-US" dirty="0"/>
              <a:t>、</a:t>
            </a:r>
            <a:r>
              <a:rPr lang="en-US" altLang="zh-CN" dirty="0"/>
              <a:t>L2</a:t>
            </a:r>
            <a:r>
              <a:rPr lang="zh-CN" altLang="en-US" dirty="0"/>
              <a:t>是视距场景、</a:t>
            </a:r>
            <a:r>
              <a:rPr lang="en-US" altLang="zh-CN" dirty="0"/>
              <a:t>L3</a:t>
            </a:r>
            <a:r>
              <a:rPr lang="zh-CN" altLang="en-US" dirty="0"/>
              <a:t>是非视距场景。</a:t>
            </a:r>
            <a:r>
              <a:rPr lang="en-US" altLang="zh-CN" dirty="0"/>
              <a:t>M</a:t>
            </a:r>
            <a:r>
              <a:rPr lang="zh-CN" altLang="en-US" dirty="0"/>
              <a:t>是动态场景</a:t>
            </a:r>
            <a:endParaRPr lang="en-US" altLang="zh-CN" dirty="0"/>
          </a:p>
          <a:p>
            <a:endParaRPr lang="en-US" altLang="zh-CN" dirty="0"/>
          </a:p>
          <a:p>
            <a:r>
              <a:rPr lang="en-US" altLang="zh-CN" dirty="0" err="1"/>
              <a:t>Wisig</a:t>
            </a:r>
            <a:r>
              <a:rPr lang="zh-CN" altLang="en-US" dirty="0"/>
              <a:t>数据集是一个大型的公开数据集，这里只使用了其中的一部分，</a:t>
            </a:r>
            <a:r>
              <a:rPr lang="en-US" altLang="zh-CN" dirty="0" err="1"/>
              <a:t>SingleDay</a:t>
            </a:r>
            <a:r>
              <a:rPr lang="zh-CN" altLang="en-US" dirty="0"/>
              <a:t>这一组数据，</a:t>
            </a:r>
            <a:r>
              <a:rPr lang="en-US" altLang="zh-CN" dirty="0" err="1"/>
              <a:t>Wisig</a:t>
            </a:r>
            <a:r>
              <a:rPr lang="zh-CN" altLang="en-US" dirty="0"/>
              <a:t>数据的收集是使用单天线设备进行收集的，使用这个数据集主要是测试提出的方法是否仍在单天线设备下适用。</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15</a:t>
            </a:fld>
            <a:endParaRPr lang="zh-CN" altLang="en-US"/>
          </a:p>
        </p:txBody>
      </p:sp>
    </p:spTree>
    <p:extLst>
      <p:ext uri="{BB962C8B-B14F-4D97-AF65-F5344CB8AC3E}">
        <p14:creationId xmlns:p14="http://schemas.microsoft.com/office/powerpoint/2010/main" val="3967089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然后是实验结果图，上边三张图是在</a:t>
            </a:r>
            <a:r>
              <a:rPr lang="en-US" altLang="zh-CN" dirty="0" err="1"/>
              <a:t>Wisig</a:t>
            </a:r>
            <a:r>
              <a:rPr lang="zh-CN" altLang="en-US" dirty="0"/>
              <a:t>数据集下测试的，</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16</a:t>
            </a:fld>
            <a:endParaRPr lang="zh-CN" altLang="en-US"/>
          </a:p>
        </p:txBody>
      </p:sp>
    </p:spTree>
    <p:extLst>
      <p:ext uri="{BB962C8B-B14F-4D97-AF65-F5344CB8AC3E}">
        <p14:creationId xmlns:p14="http://schemas.microsoft.com/office/powerpoint/2010/main" val="1481085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17</a:t>
            </a:fld>
            <a:endParaRPr lang="zh-CN" altLang="en-US"/>
          </a:p>
        </p:txBody>
      </p:sp>
    </p:spTree>
    <p:extLst>
      <p:ext uri="{BB962C8B-B14F-4D97-AF65-F5344CB8AC3E}">
        <p14:creationId xmlns:p14="http://schemas.microsoft.com/office/powerpoint/2010/main" val="235771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18</a:t>
            </a:fld>
            <a:endParaRPr lang="zh-CN" altLang="en-US"/>
          </a:p>
        </p:txBody>
      </p:sp>
    </p:spTree>
    <p:extLst>
      <p:ext uri="{BB962C8B-B14F-4D97-AF65-F5344CB8AC3E}">
        <p14:creationId xmlns:p14="http://schemas.microsoft.com/office/powerpoint/2010/main" val="909662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19</a:t>
            </a:fld>
            <a:endParaRPr lang="zh-CN" altLang="en-US"/>
          </a:p>
        </p:txBody>
      </p:sp>
    </p:spTree>
    <p:extLst>
      <p:ext uri="{BB962C8B-B14F-4D97-AF65-F5344CB8AC3E}">
        <p14:creationId xmlns:p14="http://schemas.microsoft.com/office/powerpoint/2010/main" val="425741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我这里设计的剪枝方案就属于结构化剪枝方案，是一种基于梯度熵和梯度幅值的迭代式剪枝，在这个算法中，我们首先要训练出一个完整的模型，然后对这个训练好的模型做剪枝，主要流程是 通过计算</a:t>
            </a:r>
            <a:r>
              <a:rPr lang="en-US" altLang="zh-CN" dirty="0"/>
              <a:t>Loss</a:t>
            </a:r>
            <a:r>
              <a:rPr lang="zh-CN" altLang="en-US" dirty="0"/>
              <a:t>对每个通道中每个元素的梯度值，然后对这些通道值做归一化，得到概率。然后去计算这个通道的整体熵，所以熵值如果比较大的话，就说明。此通道中每个元素的梯度值大小比较平均，也就说明此通道没有包含对任务分类没有特别有益的信息，他涵盖了大量的冗余信息。所以我们希望去剪掉这种层。  但是这种基于熵的评估只能说明此通道的冗余信息比较大，但不能说明通道对</a:t>
            </a:r>
            <a:r>
              <a:rPr lang="en-US" altLang="zh-CN" dirty="0"/>
              <a:t>Loss</a:t>
            </a:r>
            <a:r>
              <a:rPr lang="zh-CN" altLang="en-US" dirty="0"/>
              <a:t>值的重要性。所以在熵的基础上，加入了基于梯度值的评估标准，因为梯度值的大小直接反映了此元素对整体</a:t>
            </a:r>
            <a:r>
              <a:rPr lang="en-US" altLang="zh-CN" dirty="0"/>
              <a:t>Loss</a:t>
            </a:r>
            <a:r>
              <a:rPr lang="zh-CN" altLang="en-US" dirty="0"/>
              <a:t>的影响。所以在剪枝过程中，我们希望减掉的是对</a:t>
            </a:r>
            <a:r>
              <a:rPr lang="en-US" altLang="zh-CN" dirty="0"/>
              <a:t>Loss</a:t>
            </a:r>
            <a:r>
              <a:rPr lang="zh-CN" altLang="en-US" dirty="0"/>
              <a:t>影响较小的通道。也就是梯度值比较小的通道。所以最后的剪枝分数就定义为 梯度熵和</a:t>
            </a:r>
            <a:r>
              <a:rPr lang="en-US" altLang="zh-CN" dirty="0"/>
              <a:t>1-</a:t>
            </a:r>
            <a:r>
              <a:rPr lang="zh-CN" altLang="en-US" dirty="0"/>
              <a:t>梯度幅值的乘积。</a:t>
            </a:r>
            <a:br>
              <a:rPr lang="en-US" altLang="zh-CN" dirty="0"/>
            </a:br>
            <a:r>
              <a:rPr lang="zh-CN" altLang="en-US" dirty="0"/>
              <a:t>所以在整体的流程中，我们会计算所有通道的分数并排序，选择分数最大的几个通道进行剪枝。然后进行微调。然后再重复这个流程。</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20</a:t>
            </a:fld>
            <a:endParaRPr lang="zh-CN" altLang="en-US"/>
          </a:p>
        </p:txBody>
      </p:sp>
    </p:spTree>
    <p:extLst>
      <p:ext uri="{BB962C8B-B14F-4D97-AF65-F5344CB8AC3E}">
        <p14:creationId xmlns:p14="http://schemas.microsoft.com/office/powerpoint/2010/main" val="1207502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21</a:t>
            </a:fld>
            <a:endParaRPr lang="zh-CN" altLang="en-US"/>
          </a:p>
        </p:txBody>
      </p:sp>
    </p:spTree>
    <p:extLst>
      <p:ext uri="{BB962C8B-B14F-4D97-AF65-F5344CB8AC3E}">
        <p14:creationId xmlns:p14="http://schemas.microsoft.com/office/powerpoint/2010/main" val="3171102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23</a:t>
            </a:fld>
            <a:endParaRPr lang="zh-CN" altLang="en-US"/>
          </a:p>
        </p:txBody>
      </p:sp>
    </p:spTree>
    <p:extLst>
      <p:ext uri="{BB962C8B-B14F-4D97-AF65-F5344CB8AC3E}">
        <p14:creationId xmlns:p14="http://schemas.microsoft.com/office/powerpoint/2010/main" val="91579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3</a:t>
            </a:fld>
            <a:endParaRPr lang="zh-CN" altLang="en-US"/>
          </a:p>
        </p:txBody>
      </p:sp>
    </p:spTree>
    <p:extLst>
      <p:ext uri="{BB962C8B-B14F-4D97-AF65-F5344CB8AC3E}">
        <p14:creationId xmlns:p14="http://schemas.microsoft.com/office/powerpoint/2010/main" val="870826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aseline="0" dirty="0"/>
              <a:t>而射频指纹的产生主要来源于设备制造工差，导致设备在对基带信号的处理过程中，由于这些制造工差带来的本振频率偏移、相位噪声、功率放大器非线性等，对信号引入的畸变特征。这些特征是真正意义上我们想要得到的。</a:t>
            </a:r>
            <a:endParaRPr lang="en-US" altLang="zh-CN" sz="2800" baseline="0" dirty="0"/>
          </a:p>
          <a:p>
            <a:r>
              <a:rPr lang="zh-CN" altLang="en-US" sz="2800" baseline="0" dirty="0"/>
              <a:t>但是在 经过无线信道的传输的过程中，会叠加上多径衰落、多普勒偏移等信道干扰、最后被接收机接收，并且，接收机的本质和发射机是一样的，同样会在信号的处理过程中引入和发射机类似的接收机的指纹信息。</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4</a:t>
            </a:fld>
            <a:endParaRPr lang="zh-CN" altLang="en-US"/>
          </a:p>
        </p:txBody>
      </p:sp>
    </p:spTree>
    <p:extLst>
      <p:ext uri="{BB962C8B-B14F-4D97-AF65-F5344CB8AC3E}">
        <p14:creationId xmlns:p14="http://schemas.microsoft.com/office/powerpoint/2010/main" val="1282524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对于射频指纹的整体的识别流程可以概括为这个图，可大致分为</a:t>
            </a:r>
            <a:r>
              <a:rPr lang="en-US" altLang="zh-CN" dirty="0"/>
              <a:t>3</a:t>
            </a:r>
            <a:r>
              <a:rPr lang="zh-CN" altLang="en-US" dirty="0"/>
              <a:t>部分：信号预处理、特征提取、分类识别，</a:t>
            </a:r>
            <a:endParaRPr lang="en-US" altLang="zh-CN" dirty="0"/>
          </a:p>
          <a:p>
            <a:r>
              <a:rPr lang="zh-CN" altLang="en-US" dirty="0"/>
              <a:t>首先在信号预处理阶段，主要对接收到的原始信号做信号分割，以及噪声抑制、归一化等，或者是其他的数据增强技术</a:t>
            </a:r>
            <a:endParaRPr lang="en-US" altLang="zh-CN" dirty="0"/>
          </a:p>
          <a:p>
            <a:endParaRPr lang="en-US" altLang="zh-CN" dirty="0"/>
          </a:p>
          <a:p>
            <a:r>
              <a:rPr lang="zh-CN" altLang="en-US" dirty="0"/>
              <a:t>然后就对处理后的信号做特征提取，特征提取方法目前主流的有两种：分别是基于特征工程的方法以及基于深度学习的方法，基于特征工程的特征提取方法主要是  通过手工设计特征提取技术，从射频信号中提取诸如幅度、频率、相位或者是调制域的这些特征。这种方法的优势是 他提取的特征是可解释性的，并且计算量相对比较小。但是它的特征提取能力非常有限，很难捕获复杂特征。所以近几年的研究通常是基于深度学习自动提取设备独特的射频特征，并且不需要依赖专家知识。可以实现端到端的特征提取。</a:t>
            </a:r>
            <a:endParaRPr lang="en-US" altLang="zh-CN" dirty="0"/>
          </a:p>
          <a:p>
            <a:endParaRPr lang="en-US" altLang="zh-CN" dirty="0"/>
          </a:p>
          <a:p>
            <a:r>
              <a:rPr lang="zh-CN" altLang="en-US" dirty="0"/>
              <a:t>此外，不管是基于特征工程的方法还是基于深度学习的方法，使用的输入信号又可以分为瞬态信号和稳态信号，瞬态信号是指在设备开机</a:t>
            </a:r>
            <a:r>
              <a:rPr lang="en-US" altLang="zh-CN" dirty="0"/>
              <a:t>/</a:t>
            </a:r>
            <a:r>
              <a:rPr lang="zh-CN" altLang="en-US" dirty="0"/>
              <a:t>关机 到 稳定运行期间 所产生的信号。基于瞬态信号的识别方法主要是通过提取 波峰波谷的数量、位置等作为特征。  但是瞬态信号的持续时间很短，对接收设备的要求很高。所以现在广泛使用的是稳态信号，稳态信号是指在设备稳定运行过程中所产生的信号。</a:t>
            </a:r>
            <a:endParaRPr lang="en-US" altLang="zh-CN" dirty="0"/>
          </a:p>
          <a:p>
            <a:endParaRPr lang="en-US" altLang="zh-CN" dirty="0"/>
          </a:p>
          <a:p>
            <a:r>
              <a:rPr lang="zh-CN" altLang="en-US" dirty="0"/>
              <a:t>在特征提取完成后  就是根据具体的所要处理的任务设计识别模型，并基于提取的特征进行设备识别。</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5</a:t>
            </a:fld>
            <a:endParaRPr lang="zh-CN" altLang="en-US"/>
          </a:p>
        </p:txBody>
      </p:sp>
    </p:spTree>
    <p:extLst>
      <p:ext uri="{BB962C8B-B14F-4D97-AF65-F5344CB8AC3E}">
        <p14:creationId xmlns:p14="http://schemas.microsoft.com/office/powerpoint/2010/main" val="57663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所以整体的识别模型可以建模为这种形式：同样分为三个部分，首先在信号采集部分：就是通过接收机接收不同发射设备的信号，对其做信号分割后保存为训练数据集。在这个过程，一般对接收到的信号数学描述为：基带信号叠加上接收机指纹特征，用</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𝑇</m:t>
                        </m:r>
                      </m:sub>
                    </m:sSub>
                  </m:oMath>
                </a14:m>
                <a:r>
                  <a:rPr lang="zh-CN" altLang="en-US" dirty="0"/>
                  <a:t>来表示，然后经过信道传输：以</a:t>
                </a:r>
                <a:r>
                  <a:rPr lang="en-US" altLang="zh-CN" dirty="0"/>
                  <a:t>H</a:t>
                </a:r>
                <a:r>
                  <a:rPr lang="zh-CN" altLang="en-US" dirty="0"/>
                  <a:t>表示，再加上白噪声</a:t>
                </a:r>
                <a:r>
                  <a:rPr lang="en-US" altLang="zh-CN" dirty="0"/>
                  <a:t>n</a:t>
                </a:r>
                <a:r>
                  <a:rPr lang="zh-CN" altLang="en-US" dirty="0"/>
                  <a:t>。然后将其输入到网络模型做特征提取，最后基于所提取的特征进行设备分类。在这个过程中，一般是采用</a:t>
                </a:r>
                <a:r>
                  <a:rPr lang="en-US" altLang="zh-CN" dirty="0" err="1"/>
                  <a:t>Softmax</a:t>
                </a:r>
                <a:r>
                  <a:rPr lang="zh-CN" altLang="en-US" dirty="0"/>
                  <a:t>作为最后一层，输出样本属于每一类的概率。但是</a:t>
                </a:r>
                <a:r>
                  <a:rPr lang="en-US" altLang="zh-CN" dirty="0" err="1"/>
                  <a:t>Softmax</a:t>
                </a:r>
                <a:r>
                  <a:rPr lang="zh-CN" altLang="en-US" dirty="0"/>
                  <a:t>本身存在一个弊端，就是它的分类的过程中，是将整个特征空间进行划分，分别划分给训练集中出现过的发射机类别。所以在这种方式下，很难将其用于开放集识别。所谓开放集识别就是指，在实际的部署环境中，接收设备是有可能接收到未知设备</a:t>
                </a:r>
                <a:r>
                  <a:rPr lang="en-US" altLang="zh-CN" dirty="0"/>
                  <a:t>(</a:t>
                </a:r>
                <a:r>
                  <a:rPr lang="zh-CN" altLang="en-US" dirty="0"/>
                  <a:t>或是非法设备</a:t>
                </a:r>
                <a:r>
                  <a:rPr lang="en-US" altLang="zh-CN" dirty="0"/>
                  <a:t>)</a:t>
                </a:r>
                <a:r>
                  <a:rPr lang="zh-CN" altLang="en-US" dirty="0"/>
                  <a:t>的信号的，所以需要在设备认证阶段将其拒绝。  但使用</a:t>
                </a:r>
                <a:r>
                  <a:rPr lang="en-US" altLang="zh-CN" dirty="0" err="1"/>
                  <a:t>Softmax</a:t>
                </a:r>
                <a:r>
                  <a:rPr lang="zh-CN" altLang="en-US" dirty="0"/>
                  <a:t>我们能做的只有去学习尽可能宽的决策边界，也就是这个图中的绿色部分，增大类间间距，减小类内间距。以此来模糊未知设备信号被判为已知类的概率。</a:t>
                </a:r>
              </a:p>
            </p:txBody>
          </p:sp>
        </mc:Choice>
        <mc:Fallback xmlns="">
          <p:sp>
            <p:nvSpPr>
              <p:cNvPr id="3" name="备注占位符 2"/>
              <p:cNvSpPr>
                <a:spLocks noGrp="1"/>
              </p:cNvSpPr>
              <p:nvPr>
                <p:ph type="body" idx="1"/>
              </p:nvPr>
            </p:nvSpPr>
            <p:spPr/>
            <p:txBody>
              <a:bodyPr/>
              <a:lstStyle/>
              <a:p>
                <a:r>
                  <a:rPr lang="zh-CN" altLang="en-US" dirty="0"/>
                  <a:t>这一部分就是对射频指纹识别的系统建模，再常规识别任务中，一般将信号建模为基带信号叠加上发射机的指纹特征，以</a:t>
                </a:r>
                <a:r>
                  <a:rPr lang="zh-CN" altLang="en-US" i="0">
                    <a:latin typeface="Cambria Math" panose="02040503050406030204" pitchFamily="18" charset="0"/>
                  </a:rPr>
                  <a:t>𝜃</a:t>
                </a:r>
                <a:r>
                  <a:rPr lang="en-US" altLang="zh-CN" i="0">
                    <a:latin typeface="Cambria Math" panose="02040503050406030204" pitchFamily="18" charset="0"/>
                  </a:rPr>
                  <a:t>_𝑇</a:t>
                </a:r>
                <a:r>
                  <a:rPr lang="zh-CN" altLang="en-US" dirty="0"/>
                  <a:t>表示，然后经过无线信道传输，叠加上信道干扰。再特征提取阶段就是通过构建神经网络模型</a:t>
                </a:r>
                <a:r>
                  <a:rPr lang="en-US" altLang="zh-CN" dirty="0"/>
                  <a:t>f,</a:t>
                </a:r>
                <a:r>
                  <a:rPr lang="zh-CN" altLang="en-US" dirty="0"/>
                  <a:t>设计损失函数，并通过约束损失函数最小化训练模型参数</a:t>
                </a:r>
                <a:r>
                  <a:rPr lang="zh-CN" altLang="en-US" i="0">
                    <a:latin typeface="Cambria Math" panose="02040503050406030204" pitchFamily="18" charset="0"/>
                  </a:rPr>
                  <a:t>𝜃</a:t>
                </a:r>
                <a:r>
                  <a:rPr lang="en-US" altLang="zh-CN" i="0">
                    <a:latin typeface="Cambria Math" panose="02040503050406030204" pitchFamily="18" charset="0"/>
                  </a:rPr>
                  <a:t>_</a:t>
                </a:r>
                <a:r>
                  <a:rPr lang="en-US" altLang="zh-CN" b="0" i="0">
                    <a:latin typeface="Cambria Math" panose="02040503050406030204" pitchFamily="18" charset="0"/>
                  </a:rPr>
                  <a:t>𝑓</a:t>
                </a:r>
                <a:r>
                  <a:rPr lang="zh-CN" altLang="en-US" dirty="0"/>
                  <a:t>，去准确预测样本来自哪个发射设备。</a:t>
                </a:r>
                <a:endParaRPr lang="en-US" altLang="zh-CN" dirty="0"/>
              </a:p>
              <a:p>
                <a:r>
                  <a:rPr lang="zh-CN" altLang="en-US" dirty="0"/>
                  <a:t>但是这种常规的模型并没有考虑到接收机特征带来的干扰，假设每个接收设备具有多根天线，那么接收到的信号将会由于每根天线独有的射频处理前端而叠加天线特征，以</a:t>
                </a:r>
                <a:r>
                  <a:rPr lang="zh-CN" altLang="en-US" i="0">
                    <a:latin typeface="Cambria Math" panose="02040503050406030204" pitchFamily="18" charset="0"/>
                  </a:rPr>
                  <a:t>𝜃</a:t>
                </a:r>
                <a:r>
                  <a:rPr lang="en-US" altLang="zh-CN" i="0">
                    <a:latin typeface="Cambria Math" panose="02040503050406030204" pitchFamily="18" charset="0"/>
                  </a:rPr>
                  <a:t>_𝑅</a:t>
                </a:r>
                <a:r>
                  <a:rPr lang="zh-CN" altLang="en-US" dirty="0"/>
                  <a:t>表示，那么发射机的特征就会由于</a:t>
                </a:r>
                <a:r>
                  <a:rPr lang="zh-CN" altLang="en-US" i="0">
                    <a:latin typeface="Cambria Math" panose="02040503050406030204" pitchFamily="18" charset="0"/>
                  </a:rPr>
                  <a:t>𝜃</a:t>
                </a:r>
                <a:r>
                  <a:rPr lang="en-US" altLang="zh-CN" i="0">
                    <a:latin typeface="Cambria Math" panose="02040503050406030204" pitchFamily="18" charset="0"/>
                  </a:rPr>
                  <a:t>_𝑅</a:t>
                </a:r>
                <a:r>
                  <a:rPr lang="zh-CN" altLang="en-US" i="0">
                    <a:latin typeface="Cambria Math" panose="02040503050406030204" pitchFamily="18" charset="0"/>
                  </a:rPr>
                  <a:t> 而</a:t>
                </a:r>
                <a:r>
                  <a:rPr lang="zh-CN" altLang="en-US" dirty="0"/>
                  <a:t>出现特征漂移，影响识别精度。</a:t>
                </a:r>
              </a:p>
            </p:txBody>
          </p:sp>
        </mc:Fallback>
      </mc:AlternateContent>
      <p:sp>
        <p:nvSpPr>
          <p:cNvPr id="4" name="灯片编号占位符 3"/>
          <p:cNvSpPr>
            <a:spLocks noGrp="1"/>
          </p:cNvSpPr>
          <p:nvPr>
            <p:ph type="sldNum" sz="quarter" idx="5"/>
          </p:nvPr>
        </p:nvSpPr>
        <p:spPr/>
        <p:txBody>
          <a:bodyPr/>
          <a:lstStyle/>
          <a:p>
            <a:fld id="{732CD936-F134-4DC6-9406-18F65D7C4A01}" type="slidenum">
              <a:rPr lang="zh-CN" altLang="en-US" smtClean="0"/>
              <a:t>6</a:t>
            </a:fld>
            <a:endParaRPr lang="zh-CN" altLang="en-US"/>
          </a:p>
        </p:txBody>
      </p:sp>
    </p:spTree>
    <p:extLst>
      <p:ext uri="{BB962C8B-B14F-4D97-AF65-F5344CB8AC3E}">
        <p14:creationId xmlns:p14="http://schemas.microsoft.com/office/powerpoint/2010/main" val="416512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所以我们这里采用基于原型的分类网络以实现开放集识别。这个网络主要的不同是分类模型，不在使用</a:t>
                </a:r>
                <a:r>
                  <a:rPr lang="en-US" altLang="zh-CN" dirty="0" err="1"/>
                  <a:t>Softmax</a:t>
                </a:r>
                <a:r>
                  <a:rPr lang="zh-CN" altLang="en-US" dirty="0"/>
                  <a:t>作为网络的最后一层，而是将分类作为一种开放式的决策。   它为每一个类都设置一个或多个 类中心，也就是原型，在训练过程中，同时优化特征提取网络的参数和原型，使提取到的每一类的特征都聚集在对应类原型的周围。并约束不同类的原型之间尽可能远。所以这种方式是为每一个类去分配一小块儿特征空间，而不是将特征空间划分为已知类的数量。 这也是为什么他能用于开放集识别。在这个网络架构中，我们需要做的就是设计损失函数，保证类内特征 和 对应原型之间 足够紧凑， 类间足够分散。一般的损失函数设计方案就是 通过直接约束训练样本与对应原型之间的欧式距离足够近。以及约束不同类别的原型之间的欧式距离足够远。如果对一个类设置了多个原型，同样也要约束属于同一类的原型之间的距离更近。而分类标准同样也是基于距离。因为要实现开放集识别。所以要为每个类设置决策边界。只有样本落在决策边界之内才认为是正样本。否则被判为未知类。</a:t>
                </a:r>
                <a:br>
                  <a:rPr lang="en-US" altLang="zh-CN" dirty="0"/>
                </a:br>
                <a:br>
                  <a:rPr lang="en-US" altLang="zh-CN" dirty="0"/>
                </a:br>
                <a:r>
                  <a:rPr lang="zh-CN" altLang="en-US" dirty="0"/>
                  <a:t>虽然这种网络模型能够实现开放集识别，但是从分类标准来看，他所依赖的是 特征与原型间的欧式距离，以及每个类的决策边界。但是欧氏距离是假设了不同特征维度之间是独立的，所以这种方式并没有考虑特征维度之间的关系，并且对于边界的选择也没有固定的标准。所以他对特征质量的要求非常高。和基于</a:t>
                </a:r>
                <a:r>
                  <a:rPr lang="en-US" altLang="zh-CN" dirty="0" err="1"/>
                  <a:t>Softmax</a:t>
                </a:r>
                <a:r>
                  <a:rPr lang="zh-CN" altLang="en-US" dirty="0"/>
                  <a:t>一样，对特征提取网络的需求是 他能学习到足够清晰的决策边界。 </a:t>
                </a:r>
                <a:endParaRPr lang="en-US" altLang="zh-CN" dirty="0"/>
              </a:p>
              <a:p>
                <a:endParaRPr lang="en-US" altLang="zh-CN" dirty="0"/>
              </a:p>
              <a:p>
                <a:r>
                  <a:rPr lang="zh-CN" altLang="en-US" dirty="0"/>
                  <a:t>所以如果接收到的信号存在干扰，那网络就会出现不同程度的性能下降，比如针对</a:t>
                </a:r>
                <a:r>
                  <a:rPr lang="en-US" altLang="zh-CN" dirty="0"/>
                  <a:t>MIMO</a:t>
                </a:r>
                <a:r>
                  <a:rPr lang="zh-CN" altLang="en-US" dirty="0"/>
                  <a:t>接收设备的场景，由于</a:t>
                </a:r>
                <a:r>
                  <a:rPr lang="en-US" altLang="zh-CN" dirty="0"/>
                  <a:t>MIMO</a:t>
                </a:r>
                <a:r>
                  <a:rPr lang="zh-CN" altLang="en-US" dirty="0"/>
                  <a:t>接收设备的每根天线都具有独立的射频前端，包括有：滤波器，功率放大器、低噪声放大器等。这些不同的射频前端会导致接收到的信号的发射机特征出现不同的特征漂移。以</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𝑅</m:t>
                        </m:r>
                      </m:sub>
                    </m:sSub>
                  </m:oMath>
                </a14:m>
                <a:r>
                  <a:rPr lang="zh-CN" altLang="en-US" dirty="0"/>
                  <a:t>表示这些不同的射频前端的影响。所以最终会导致提取到的特征不够紧凑。对于基于</a:t>
                </a:r>
                <a:r>
                  <a:rPr lang="en-US" altLang="zh-CN" dirty="0" err="1"/>
                  <a:t>Softmax</a:t>
                </a:r>
                <a:r>
                  <a:rPr lang="zh-CN" altLang="en-US" dirty="0"/>
                  <a:t>的网络而言，就是决策边界不够清晰。而对于这种基于原型的网络而言，就是不同类的特征空间可能会出现交集。导致分类错误。</a:t>
                </a:r>
              </a:p>
            </p:txBody>
          </p:sp>
        </mc:Choice>
        <mc:Fallback>
          <p:sp>
            <p:nvSpPr>
              <p:cNvPr id="3" name="备注占位符 2"/>
              <p:cNvSpPr>
                <a:spLocks noGrp="1"/>
              </p:cNvSpPr>
              <p:nvPr>
                <p:ph type="body" idx="1"/>
              </p:nvPr>
            </p:nvSpPr>
            <p:spPr/>
            <p:txBody>
              <a:bodyPr/>
              <a:lstStyle/>
              <a:p>
                <a:r>
                  <a:rPr lang="zh-CN" altLang="en-US" dirty="0"/>
                  <a:t>所以我们这里采用基于原型的分类网络以实现开放集识别。这个网络主要的不同是分类模型，不在使用</a:t>
                </a:r>
                <a:r>
                  <a:rPr lang="en-US" altLang="zh-CN" dirty="0" err="1"/>
                  <a:t>Softmax</a:t>
                </a:r>
                <a:r>
                  <a:rPr lang="zh-CN" altLang="en-US" dirty="0"/>
                  <a:t>作为网络的最后一层，而是将分类作为一种开放式的决策。   它为每一个类都设置一个或多个 类中心，也就是原型，在训练过程中，同时优化特征提取网络的参数和原型，使提取到的每一类的特征都聚集在对应类原型的周围。并约束不同类的原型之间尽可能远。所以这种方式是为每一个类去分配一小块儿特征空间，而不是将特征空间划分为已知类的数量。 这也是为什么他能用于开放集识别。在这个网络架构中，我们需要做的就是设计损失函数，保证类内特征 和 对应原型之间 足够紧凑， 类间足够分散。一般的损失函数设计方案就是 通过直接约束训练样本与对应原型之间的欧式距离足够近。以及约束不同类别的原型之间的欧式距离足够远。如果对一个类设置了多个原型，同样也要约束属于同一类的原型之间的距离更近。而分类标准同样也是基于距离。因为要实现开放集识别。所以要为每个类设置决策边界。只有样本落在决策边界之内才认为是正样本。否则被判为未知类。</a:t>
                </a:r>
                <a:br>
                  <a:rPr lang="en-US" altLang="zh-CN" dirty="0"/>
                </a:br>
                <a:br>
                  <a:rPr lang="en-US" altLang="zh-CN" dirty="0"/>
                </a:br>
                <a:r>
                  <a:rPr lang="zh-CN" altLang="en-US" dirty="0"/>
                  <a:t>虽然这种网络模型能够实现开放集识别，但是从分类标准来看，他所依赖的是 特征与原型间的欧式距离，以及每个类的决策边界。但是欧氏距离是假设了不同特征维度之间是独立的，所以这种方式并没有考虑特征维度之间的关系，并且对于边界的选择也没有固定的标准。所以他对特征质量的要求非常高。和基于</a:t>
                </a:r>
                <a:r>
                  <a:rPr lang="en-US" altLang="zh-CN" dirty="0" err="1"/>
                  <a:t>Softmax</a:t>
                </a:r>
                <a:r>
                  <a:rPr lang="zh-CN" altLang="en-US" dirty="0"/>
                  <a:t>一样，对特征提取网络的需求是 他能学习到足够清晰的决策边界。 </a:t>
                </a:r>
                <a:endParaRPr lang="en-US" altLang="zh-CN" dirty="0"/>
              </a:p>
              <a:p>
                <a:endParaRPr lang="en-US" altLang="zh-CN" dirty="0"/>
              </a:p>
              <a:p>
                <a:r>
                  <a:rPr lang="zh-CN" altLang="en-US" dirty="0"/>
                  <a:t>所以如果接收到的信号存在干扰，那网络就会出现不同程度的性能下降，比如针对</a:t>
                </a:r>
                <a:r>
                  <a:rPr lang="en-US" altLang="zh-CN" dirty="0"/>
                  <a:t>MIMO</a:t>
                </a:r>
                <a:r>
                  <a:rPr lang="zh-CN" altLang="en-US" dirty="0"/>
                  <a:t>接收设备的场景，由于</a:t>
                </a:r>
                <a:r>
                  <a:rPr lang="en-US" altLang="zh-CN" dirty="0"/>
                  <a:t>MIMO</a:t>
                </a:r>
                <a:r>
                  <a:rPr lang="zh-CN" altLang="en-US" dirty="0"/>
                  <a:t>接收设备的每根天线都具有独立的射频前端，包括有：滤波器，功率放大器、低噪声放大器等。这些不同的射频前端会导致接收到的信号的发射机特征出现不同的特征漂移。以</a:t>
                </a:r>
                <a:r>
                  <a:rPr lang="zh-CN" altLang="en-US" i="0">
                    <a:latin typeface="Cambria Math" panose="02040503050406030204" pitchFamily="18" charset="0"/>
                  </a:rPr>
                  <a:t>𝜃</a:t>
                </a:r>
                <a:r>
                  <a:rPr lang="en-US" altLang="zh-CN" i="0">
                    <a:latin typeface="Cambria Math" panose="02040503050406030204" pitchFamily="18" charset="0"/>
                  </a:rPr>
                  <a:t>_𝑅</a:t>
                </a:r>
                <a:r>
                  <a:rPr lang="zh-CN" altLang="en-US" dirty="0"/>
                  <a:t>表示这些不同的射频前端的影响。所以最终会导致提取到的特征不够紧凑。对于基于</a:t>
                </a:r>
                <a:r>
                  <a:rPr lang="en-US" altLang="zh-CN" dirty="0" err="1"/>
                  <a:t>Softmax</a:t>
                </a:r>
                <a:r>
                  <a:rPr lang="zh-CN" altLang="en-US" dirty="0"/>
                  <a:t>的网络而言，就是决策边界不够清晰。而对于这种基于原型的网络而言，就是不同类的特征空间可能会出现交集。导致分类错误。</a:t>
                </a:r>
              </a:p>
            </p:txBody>
          </p:sp>
        </mc:Fallback>
      </mc:AlternateContent>
      <p:sp>
        <p:nvSpPr>
          <p:cNvPr id="4" name="灯片编号占位符 3"/>
          <p:cNvSpPr>
            <a:spLocks noGrp="1"/>
          </p:cNvSpPr>
          <p:nvPr>
            <p:ph type="sldNum" sz="quarter" idx="5"/>
          </p:nvPr>
        </p:nvSpPr>
        <p:spPr/>
        <p:txBody>
          <a:bodyPr/>
          <a:lstStyle/>
          <a:p>
            <a:fld id="{732CD936-F134-4DC6-9406-18F65D7C4A01}" type="slidenum">
              <a:rPr lang="zh-CN" altLang="en-US" smtClean="0"/>
              <a:t>7</a:t>
            </a:fld>
            <a:endParaRPr lang="zh-CN" altLang="en-US"/>
          </a:p>
        </p:txBody>
      </p:sp>
    </p:spTree>
    <p:extLst>
      <p:ext uri="{BB962C8B-B14F-4D97-AF65-F5344CB8AC3E}">
        <p14:creationId xmlns:p14="http://schemas.microsoft.com/office/powerpoint/2010/main" val="164484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8</a:t>
            </a:fld>
            <a:endParaRPr lang="zh-CN" altLang="en-US"/>
          </a:p>
        </p:txBody>
      </p:sp>
    </p:spTree>
    <p:extLst>
      <p:ext uri="{BB962C8B-B14F-4D97-AF65-F5344CB8AC3E}">
        <p14:creationId xmlns:p14="http://schemas.microsoft.com/office/powerpoint/2010/main" val="680870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研究内容分为两部分，分别是 通过对特征提取网络的改进 以及对分类模型的进行改进。</a:t>
            </a:r>
            <a:endParaRPr lang="en-US" altLang="zh-CN" dirty="0"/>
          </a:p>
          <a:p>
            <a:endParaRPr lang="en-US" altLang="zh-CN" dirty="0"/>
          </a:p>
          <a:p>
            <a:r>
              <a:rPr lang="zh-CN" altLang="en-US" dirty="0"/>
              <a:t>首先，对于特征提取网络，设计了一种基于特征融合的提取提取方法。在前边对接收到的信号的预处理阶段，进行了载波频率偏移的弥补、归一化等预处理后，将其转化为了两种不同的信号表示形式。通过短时傅里叶变换和双谱变换将信号转化为时频谱图和双谱，输入两个不同的特征提取网络做特征提取。这边使</a:t>
            </a:r>
            <a:r>
              <a:rPr lang="en-US" altLang="zh-CN" dirty="0"/>
              <a:t>STFT</a:t>
            </a:r>
            <a:r>
              <a:rPr lang="zh-CN" altLang="en-US" dirty="0"/>
              <a:t>和双谱的计算公式。然后再提取完之后，去做一个特征映射，因为这两个特征是通过两个独立的网络提取的，所以这里通过线性核将他们映射到了同一个特征空间，然后做了合并去融合两种特征。</a:t>
            </a:r>
            <a:endParaRPr lang="en-US" altLang="zh-CN" dirty="0"/>
          </a:p>
          <a:p>
            <a:endParaRPr lang="en-US" altLang="zh-CN" dirty="0"/>
          </a:p>
          <a:p>
            <a:r>
              <a:rPr lang="zh-CN" altLang="en-US" dirty="0"/>
              <a:t>并且，为了增强这种单个网络的特征提取效果，引入了一种基于注意力的特征提取插件，这个结构的核心是通过全局平局池化层和逐点卷积进行不同通道间的交互，以关注不同通道的重要性，此外，对于局部特征的重要性，直接通过逐点卷积进行计算，最后将两类注意力分数进行叠加，重点关注对应通道内的重要特征区域，以此来辅助特征的提取。</a:t>
            </a:r>
            <a:endParaRPr lang="en-US" altLang="zh-CN" dirty="0"/>
          </a:p>
          <a:p>
            <a:r>
              <a:rPr lang="zh-CN" altLang="en-US" dirty="0"/>
              <a:t>由于这两类特征的提取是通过两个不同的网络分别进行提取的，所以两类特征位于不同的特征空间，直接对其进行合并或加权只能产生次优的识别效果，因此，设计了一种基于核的特征映射，在同一空间内对两类特征进行融合，并在此空间进行基于原型的分类。而原型是我们训练过程中为每一类约束的一个或一组特征向量，来表征此类在特征空间中的位置。</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9</a:t>
            </a:fld>
            <a:endParaRPr lang="zh-CN" altLang="en-US"/>
          </a:p>
        </p:txBody>
      </p:sp>
    </p:spTree>
    <p:extLst>
      <p:ext uri="{BB962C8B-B14F-4D97-AF65-F5344CB8AC3E}">
        <p14:creationId xmlns:p14="http://schemas.microsoft.com/office/powerpoint/2010/main" val="10457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t>‹#›</a:t>
            </a:fld>
            <a:r>
              <a:rPr lang="en-US" altLang="zh-CN" dirty="0"/>
              <a:t>/46</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40.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2.png"/><Relationship Id="rId7" Type="http://schemas.openxmlformats.org/officeDocument/2006/relationships/image" Target="../media/image9.png"/><Relationship Id="rId12"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png"/><Relationship Id="rId9" Type="http://schemas.openxmlformats.org/officeDocument/2006/relationships/image" Target="../media/image90.pn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1.png"/><Relationship Id="rId7"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22.png"/><Relationship Id="rId9"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4" name="文本框 3"/>
          <p:cNvSpPr txBox="1"/>
          <p:nvPr/>
        </p:nvSpPr>
        <p:spPr>
          <a:xfrm>
            <a:off x="332597" y="1809501"/>
            <a:ext cx="11685230" cy="988347"/>
          </a:xfrm>
          <a:prstGeom prst="rect">
            <a:avLst/>
          </a:prstGeom>
          <a:noFill/>
        </p:spPr>
        <p:txBody>
          <a:bodyPr wrap="square" rtlCol="0">
            <a:spAutoFit/>
          </a:bodyPr>
          <a:lstStyle/>
          <a:p>
            <a:pPr algn="ctr">
              <a:lnSpc>
                <a:spcPct val="150000"/>
              </a:lnSpc>
            </a:pPr>
            <a:r>
              <a:rPr lang="zh-CN" altLang="en-US" sz="4400" b="1" dirty="0">
                <a:solidFill>
                  <a:schemeClr val="accent1">
                    <a:lumMod val="50000"/>
                  </a:schemeClr>
                </a:solidFill>
                <a:latin typeface="微软雅黑" panose="020B0503020204020204" pitchFamily="34" charset="-122"/>
                <a:ea typeface="微软雅黑" panose="020B0503020204020204" pitchFamily="34" charset="-122"/>
              </a:rPr>
              <a:t>开放集射频指纹识别及模型轻量化</a:t>
            </a:r>
          </a:p>
        </p:txBody>
      </p:sp>
      <p:sp>
        <p:nvSpPr>
          <p:cNvPr id="6" name="文本框 5"/>
          <p:cNvSpPr txBox="1"/>
          <p:nvPr/>
        </p:nvSpPr>
        <p:spPr>
          <a:xfrm>
            <a:off x="4860681" y="5559081"/>
            <a:ext cx="2629063" cy="581057"/>
          </a:xfrm>
          <a:prstGeom prst="rect">
            <a:avLst/>
          </a:prstGeom>
          <a:noFill/>
        </p:spPr>
        <p:txBody>
          <a:bodyPr wrap="square" rtlCol="0">
            <a:spAutoFit/>
          </a:bodyPr>
          <a:lstStyle/>
          <a:p>
            <a:pPr>
              <a:lnSpc>
                <a:spcPct val="150000"/>
              </a:lnSpc>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2025</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年</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8</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月</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4</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日 </a:t>
            </a:r>
          </a:p>
        </p:txBody>
      </p:sp>
      <p:graphicFrame>
        <p:nvGraphicFramePr>
          <p:cNvPr id="8" name="表格 7"/>
          <p:cNvGraphicFramePr>
            <a:graphicFrameLocks noGrp="1"/>
          </p:cNvGraphicFramePr>
          <p:nvPr>
            <p:extLst>
              <p:ext uri="{D42A27DB-BD31-4B8C-83A1-F6EECF244321}">
                <p14:modId xmlns:p14="http://schemas.microsoft.com/office/powerpoint/2010/main" val="2355583051"/>
              </p:ext>
            </p:extLst>
          </p:nvPr>
        </p:nvGraphicFramePr>
        <p:xfrm>
          <a:off x="2111212" y="5040921"/>
          <a:ext cx="8128000" cy="518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汇报人： </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800" b="1" kern="1200" dirty="0">
                          <a:solidFill>
                            <a:schemeClr val="accent1">
                              <a:lumMod val="50000"/>
                            </a:schemeClr>
                          </a:solidFill>
                          <a:latin typeface="微软雅黑" panose="020B0503020204020204" pitchFamily="34" charset="-122"/>
                          <a:ea typeface="微软雅黑" panose="020B0503020204020204" pitchFamily="34" charset="-122"/>
                          <a:cs typeface="+mn-cs"/>
                        </a:rPr>
                        <a:t>李青壮</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9505526" y="120573"/>
            <a:ext cx="2408767" cy="700483"/>
          </a:xfrm>
          <a:prstGeom prst="rect">
            <a:avLst/>
          </a:prstGeom>
        </p:spPr>
      </p:pic>
      <p:pic>
        <p:nvPicPr>
          <p:cNvPr id="5" name="图片 4"/>
          <p:cNvPicPr>
            <a:picLocks noChangeAspect="1"/>
          </p:cNvPicPr>
          <p:nvPr/>
        </p:nvPicPr>
        <p:blipFill rotWithShape="1">
          <a:blip r:embed="rId5">
            <a:clrChange>
              <a:clrFrom>
                <a:srgbClr val="FFFFFF"/>
              </a:clrFrom>
              <a:clrTo>
                <a:srgbClr val="FFFFFF">
                  <a:alpha val="0"/>
                </a:srgbClr>
              </a:clrTo>
            </a:clrChange>
          </a:blip>
          <a:srcRect l="8187" t="14763" r="12838" b="15629"/>
          <a:stretch>
            <a:fillRect/>
          </a:stretch>
        </p:blipFill>
        <p:spPr>
          <a:xfrm>
            <a:off x="7273343" y="117936"/>
            <a:ext cx="2113973" cy="703120"/>
          </a:xfrm>
          <a:prstGeom prst="rect">
            <a:avLst/>
          </a:prstGeom>
        </p:spPr>
      </p:pic>
      <p:sp>
        <p:nvSpPr>
          <p:cNvPr id="10" name="标题 15">
            <a:extLst>
              <a:ext uri="{FF2B5EF4-FFF2-40B4-BE49-F238E27FC236}">
                <a16:creationId xmlns:a16="http://schemas.microsoft.com/office/drawing/2014/main" id="{65B0070F-C008-48DD-AB96-3555FAB91E92}"/>
              </a:ext>
            </a:extLst>
          </p:cNvPr>
          <p:cNvSpPr>
            <a:spLocks noGrp="1"/>
          </p:cNvSpPr>
          <p:nvPr>
            <p:ph type="title"/>
          </p:nvPr>
        </p:nvSpPr>
        <p:spPr>
          <a:xfrm>
            <a:off x="642389" y="196273"/>
            <a:ext cx="2461029" cy="730249"/>
          </a:xfrm>
        </p:spPr>
        <p:txBody>
          <a:bodyPr>
            <a:normAutofit/>
          </a:bodyPr>
          <a:lstStyle/>
          <a:p>
            <a:r>
              <a:rPr lang="zh-CN" altLang="en-US" dirty="0"/>
              <a:t>组会</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62F47-A009-41F5-87A0-E26A3287476C}"/>
              </a:ext>
            </a:extLst>
          </p:cNvPr>
          <p:cNvSpPr>
            <a:spLocks noGrp="1"/>
          </p:cNvSpPr>
          <p:nvPr>
            <p:ph type="title"/>
          </p:nvPr>
        </p:nvSpPr>
        <p:spPr/>
        <p:txBody>
          <a:bodyPr>
            <a:norm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研究内容</a:t>
            </a:r>
            <a:endParaRPr lang="zh-CN" altLang="en-US" dirty="0"/>
          </a:p>
        </p:txBody>
      </p:sp>
      <p:sp>
        <p:nvSpPr>
          <p:cNvPr id="3" name="灯片编号占位符 2">
            <a:extLst>
              <a:ext uri="{FF2B5EF4-FFF2-40B4-BE49-F238E27FC236}">
                <a16:creationId xmlns:a16="http://schemas.microsoft.com/office/drawing/2014/main" id="{CF62C672-862B-4EAC-BA71-698D2A642F46}"/>
              </a:ext>
            </a:extLst>
          </p:cNvPr>
          <p:cNvSpPr>
            <a:spLocks noGrp="1"/>
          </p:cNvSpPr>
          <p:nvPr>
            <p:ph type="sldNum" sz="quarter" idx="10"/>
          </p:nvPr>
        </p:nvSpPr>
        <p:spPr/>
        <p:txBody>
          <a:bodyPr/>
          <a:lstStyle/>
          <a:p>
            <a:r>
              <a:rPr lang="en-US" altLang="zh-CN" dirty="0"/>
              <a:t>7</a:t>
            </a:r>
            <a:endParaRPr lang="zh-CN" altLang="en-US" dirty="0"/>
          </a:p>
        </p:txBody>
      </p:sp>
      <p:sp>
        <p:nvSpPr>
          <p:cNvPr id="4" name="文本框 3">
            <a:extLst>
              <a:ext uri="{FF2B5EF4-FFF2-40B4-BE49-F238E27FC236}">
                <a16:creationId xmlns:a16="http://schemas.microsoft.com/office/drawing/2014/main" id="{68ADFF53-6F5C-42A1-B815-D65B16F0F21B}"/>
              </a:ext>
            </a:extLst>
          </p:cNvPr>
          <p:cNvSpPr txBox="1"/>
          <p:nvPr/>
        </p:nvSpPr>
        <p:spPr>
          <a:xfrm>
            <a:off x="614680" y="1182487"/>
            <a:ext cx="2024913" cy="461665"/>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特征融合</a:t>
            </a:r>
            <a:r>
              <a:rPr lang="zh-CN" altLang="en-US" sz="2000" b="1" dirty="0">
                <a:solidFill>
                  <a:srgbClr val="203864"/>
                </a:solidFill>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B9F038AC-0B60-426C-84E0-0B4B98D1893E}"/>
              </a:ext>
            </a:extLst>
          </p:cNvPr>
          <p:cNvSpPr txBox="1"/>
          <p:nvPr/>
        </p:nvSpPr>
        <p:spPr>
          <a:xfrm>
            <a:off x="388619" y="1812515"/>
            <a:ext cx="279922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短时傅里叶变换</a:t>
            </a:r>
            <a:r>
              <a:rPr lang="en-US" altLang="zh-CN" sz="2000" b="1" dirty="0">
                <a:latin typeface="微软雅黑" panose="020B0503020204020204" pitchFamily="34" charset="-122"/>
                <a:ea typeface="微软雅黑" panose="020B0503020204020204" pitchFamily="34" charset="-122"/>
              </a:rPr>
              <a:t>(STFT)</a:t>
            </a:r>
            <a:endParaRPr lang="zh-CN" altLang="en-US" sz="20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DA090F3-A9D8-4B97-9EFD-BE2A19C2FEE6}"/>
              </a:ext>
            </a:extLst>
          </p:cNvPr>
          <p:cNvSpPr txBox="1"/>
          <p:nvPr/>
        </p:nvSpPr>
        <p:spPr>
          <a:xfrm>
            <a:off x="6197600" y="1718254"/>
            <a:ext cx="273991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双谱（</a:t>
            </a:r>
            <a:r>
              <a:rPr lang="en-US" altLang="zh-CN" sz="2000" b="1" dirty="0" err="1">
                <a:latin typeface="微软雅黑" panose="020B0503020204020204" pitchFamily="34" charset="-122"/>
                <a:ea typeface="微软雅黑" panose="020B0503020204020204" pitchFamily="34" charset="-122"/>
              </a:rPr>
              <a:t>Bispectrum</a:t>
            </a:r>
            <a:r>
              <a:rPr lang="zh-CN" altLang="en-US" sz="2000" b="1" dirty="0">
                <a:latin typeface="微软雅黑" panose="020B0503020204020204" pitchFamily="34" charset="-122"/>
                <a:ea typeface="微软雅黑" panose="020B0503020204020204" pitchFamily="34" charset="-122"/>
              </a:rPr>
              <a:t>）</a:t>
            </a:r>
          </a:p>
        </p:txBody>
      </p:sp>
      <p:pic>
        <p:nvPicPr>
          <p:cNvPr id="8" name="图片 7">
            <a:extLst>
              <a:ext uri="{FF2B5EF4-FFF2-40B4-BE49-F238E27FC236}">
                <a16:creationId xmlns:a16="http://schemas.microsoft.com/office/drawing/2014/main" id="{0E8D9898-C62C-4E08-BFA1-AF20EF773B5E}"/>
              </a:ext>
            </a:extLst>
          </p:cNvPr>
          <p:cNvPicPr>
            <a:picLocks noChangeAspect="1"/>
          </p:cNvPicPr>
          <p:nvPr/>
        </p:nvPicPr>
        <p:blipFill rotWithShape="1">
          <a:blip r:embed="rId3"/>
          <a:srcRect r="52541"/>
          <a:stretch/>
        </p:blipFill>
        <p:spPr>
          <a:xfrm>
            <a:off x="614681" y="2461663"/>
            <a:ext cx="2534920" cy="1579074"/>
          </a:xfrm>
          <a:prstGeom prst="rect">
            <a:avLst/>
          </a:prstGeom>
        </p:spPr>
      </p:pic>
      <p:pic>
        <p:nvPicPr>
          <p:cNvPr id="9" name="图片 8">
            <a:extLst>
              <a:ext uri="{FF2B5EF4-FFF2-40B4-BE49-F238E27FC236}">
                <a16:creationId xmlns:a16="http://schemas.microsoft.com/office/drawing/2014/main" id="{761A37F6-F6C3-434B-9EF0-D2459FFD5DD3}"/>
              </a:ext>
            </a:extLst>
          </p:cNvPr>
          <p:cNvPicPr>
            <a:picLocks noChangeAspect="1"/>
          </p:cNvPicPr>
          <p:nvPr/>
        </p:nvPicPr>
        <p:blipFill rotWithShape="1">
          <a:blip r:embed="rId3"/>
          <a:srcRect l="50313"/>
          <a:stretch/>
        </p:blipFill>
        <p:spPr>
          <a:xfrm>
            <a:off x="3072131" y="2461663"/>
            <a:ext cx="2653937" cy="1579074"/>
          </a:xfrm>
          <a:prstGeom prst="rect">
            <a:avLst/>
          </a:prstGeom>
        </p:spPr>
      </p:pic>
      <p:pic>
        <p:nvPicPr>
          <p:cNvPr id="1026" name="Picture 2">
            <a:extLst>
              <a:ext uri="{FF2B5EF4-FFF2-40B4-BE49-F238E27FC236}">
                <a16:creationId xmlns:a16="http://schemas.microsoft.com/office/drawing/2014/main" id="{73745886-EBB2-44F0-92B1-476F3755C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5" r="4851" b="3546"/>
          <a:stretch/>
        </p:blipFill>
        <p:spPr bwMode="auto">
          <a:xfrm>
            <a:off x="614680" y="4289775"/>
            <a:ext cx="2653937" cy="20919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B2FFDD9-AEE8-43EA-930E-EA95E2D1E379}"/>
              </a:ext>
            </a:extLst>
          </p:cNvPr>
          <p:cNvSpPr txBox="1"/>
          <p:nvPr/>
        </p:nvSpPr>
        <p:spPr>
          <a:xfrm>
            <a:off x="3323481" y="4500373"/>
            <a:ext cx="3300904" cy="1670778"/>
          </a:xfrm>
          <a:prstGeom prst="rect">
            <a:avLst/>
          </a:prstGeom>
          <a:noFill/>
        </p:spPr>
        <p:txBody>
          <a:bodyPr wrap="none" rtlCol="0">
            <a:spAutoFit/>
          </a:bodyPr>
          <a:lstStyle/>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短时窗函数</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局部时间范围内的频率特性</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低时频分辨率</a:t>
            </a:r>
          </a:p>
        </p:txBody>
      </p:sp>
      <p:pic>
        <p:nvPicPr>
          <p:cNvPr id="1028" name="Picture 4">
            <a:extLst>
              <a:ext uri="{FF2B5EF4-FFF2-40B4-BE49-F238E27FC236}">
                <a16:creationId xmlns:a16="http://schemas.microsoft.com/office/drawing/2014/main" id="{E18D02F2-F14F-48EB-80CB-7CD43DAA17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00" t="7686" r="58300" b="18230"/>
          <a:stretch/>
        </p:blipFill>
        <p:spPr bwMode="auto">
          <a:xfrm>
            <a:off x="6711815" y="2337144"/>
            <a:ext cx="2158521" cy="1828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7EE9736-669F-4707-B1C0-B7C9D089D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4909" y="2212625"/>
            <a:ext cx="2293229" cy="1828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FECB0C-8440-4BD0-9D0F-8FDA6FA3C2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9249" y="4289775"/>
            <a:ext cx="2278796" cy="218376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E9C9447F-FF2C-446B-A33D-AD7EF0F4925E}"/>
              </a:ext>
            </a:extLst>
          </p:cNvPr>
          <p:cNvSpPr txBox="1"/>
          <p:nvPr/>
        </p:nvSpPr>
        <p:spPr>
          <a:xfrm>
            <a:off x="9077858" y="4546266"/>
            <a:ext cx="2887329" cy="1670778"/>
          </a:xfrm>
          <a:prstGeom prst="rect">
            <a:avLst/>
          </a:prstGeom>
          <a:noFill/>
        </p:spPr>
        <p:txBody>
          <a:bodyPr wrap="none" rtlCol="0">
            <a:spAutoFit/>
          </a:bodyPr>
          <a:lstStyle/>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阶数最低的高阶统计量</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非线性、非高斯特征</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抑制高斯噪声</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926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98F99A-2549-4EB2-82D2-49FED24FBE02}"/>
              </a:ext>
            </a:extLst>
          </p:cNvPr>
          <p:cNvSpPr>
            <a:spLocks noGrp="1"/>
          </p:cNvSpPr>
          <p:nvPr>
            <p:ph type="title"/>
          </p:nvPr>
        </p:nvSpPr>
        <p:spPr/>
        <p:txBody>
          <a:bodyPr/>
          <a:lstStyle/>
          <a:p>
            <a:r>
              <a:rPr lang="zh-CN" altLang="en-US" dirty="0"/>
              <a:t>研究内容</a:t>
            </a:r>
            <a:r>
              <a:rPr lang="en-US" altLang="zh-CN" dirty="0"/>
              <a:t> </a:t>
            </a:r>
            <a:endParaRPr lang="zh-CN" altLang="en-US" dirty="0"/>
          </a:p>
        </p:txBody>
      </p:sp>
      <p:sp>
        <p:nvSpPr>
          <p:cNvPr id="3" name="灯片编号占位符 2">
            <a:extLst>
              <a:ext uri="{FF2B5EF4-FFF2-40B4-BE49-F238E27FC236}">
                <a16:creationId xmlns:a16="http://schemas.microsoft.com/office/drawing/2014/main" id="{4F7342B6-825A-4811-9301-3EC1C3EA9C5F}"/>
              </a:ext>
            </a:extLst>
          </p:cNvPr>
          <p:cNvSpPr>
            <a:spLocks noGrp="1"/>
          </p:cNvSpPr>
          <p:nvPr>
            <p:ph type="sldNum" sz="quarter" idx="10"/>
          </p:nvPr>
        </p:nvSpPr>
        <p:spPr/>
        <p:txBody>
          <a:bodyPr/>
          <a:lstStyle/>
          <a:p>
            <a:r>
              <a:rPr lang="en-US" altLang="zh-CN" dirty="0"/>
              <a:t>8</a:t>
            </a:r>
            <a:endParaRPr lang="zh-CN" altLang="en-US" dirty="0"/>
          </a:p>
        </p:txBody>
      </p:sp>
      <p:pic>
        <p:nvPicPr>
          <p:cNvPr id="4" name="图片 3">
            <a:extLst>
              <a:ext uri="{FF2B5EF4-FFF2-40B4-BE49-F238E27FC236}">
                <a16:creationId xmlns:a16="http://schemas.microsoft.com/office/drawing/2014/main" id="{EE3837F3-E2CE-216D-0DE6-4DE5FE9166A5}"/>
              </a:ext>
            </a:extLst>
          </p:cNvPr>
          <p:cNvPicPr>
            <a:picLocks noChangeAspect="1"/>
          </p:cNvPicPr>
          <p:nvPr/>
        </p:nvPicPr>
        <p:blipFill>
          <a:blip r:embed="rId3"/>
          <a:stretch>
            <a:fillRect/>
          </a:stretch>
        </p:blipFill>
        <p:spPr>
          <a:xfrm>
            <a:off x="538969" y="1430664"/>
            <a:ext cx="6793521" cy="1998336"/>
          </a:xfrm>
          <a:prstGeom prst="rect">
            <a:avLst/>
          </a:prstGeom>
        </p:spPr>
      </p:pic>
      <p:pic>
        <p:nvPicPr>
          <p:cNvPr id="5" name="图片 4">
            <a:extLst>
              <a:ext uri="{FF2B5EF4-FFF2-40B4-BE49-F238E27FC236}">
                <a16:creationId xmlns:a16="http://schemas.microsoft.com/office/drawing/2014/main" id="{C3FC3E15-CC3B-42B0-B8BB-4BE2DF0CBDF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71874" y="1462748"/>
            <a:ext cx="4281905" cy="5033115"/>
          </a:xfrm>
          <a:prstGeom prst="rect">
            <a:avLst/>
          </a:prstGeom>
        </p:spPr>
      </p:pic>
      <p:sp>
        <p:nvSpPr>
          <p:cNvPr id="7" name="文本框 6">
            <a:extLst>
              <a:ext uri="{FF2B5EF4-FFF2-40B4-BE49-F238E27FC236}">
                <a16:creationId xmlns:a16="http://schemas.microsoft.com/office/drawing/2014/main" id="{F486D4F0-678E-473A-AD98-A05CF720FB4D}"/>
              </a:ext>
            </a:extLst>
          </p:cNvPr>
          <p:cNvSpPr txBox="1"/>
          <p:nvPr/>
        </p:nvSpPr>
        <p:spPr>
          <a:xfrm>
            <a:off x="614680" y="3926215"/>
            <a:ext cx="5743073" cy="2224583"/>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dirty="0"/>
              <a:t>信号转为图像后，指纹特征不明显并且无法得知指纹特征的形式。</a:t>
            </a:r>
            <a:endParaRPr lang="en-US" altLang="zh-CN" dirty="0"/>
          </a:p>
          <a:p>
            <a:pPr marL="285750" indent="-285750">
              <a:lnSpc>
                <a:spcPct val="130000"/>
              </a:lnSpc>
              <a:buFont typeface="Wingdings" panose="05000000000000000000" pitchFamily="2" charset="2"/>
              <a:buChar char="l"/>
            </a:pPr>
            <a:r>
              <a:rPr lang="zh-CN" altLang="en-US" dirty="0"/>
              <a:t>卷积神经网络在每次前向传播过程中都是在不断增大感受野的过程，最后的输出是高度抽象化的特征矩阵。</a:t>
            </a:r>
            <a:endParaRPr lang="en-US" altLang="zh-CN" dirty="0"/>
          </a:p>
          <a:p>
            <a:pPr marL="285750" indent="-285750">
              <a:lnSpc>
                <a:spcPct val="130000"/>
              </a:lnSpc>
              <a:buFont typeface="Wingdings" panose="05000000000000000000" pitchFamily="2" charset="2"/>
              <a:buChar char="l"/>
            </a:pPr>
            <a:r>
              <a:rPr lang="zh-CN" altLang="en-US" dirty="0"/>
              <a:t>对于射频指纹，直接通过卷积核进行特征提取能否有效注意到指纹特征。</a:t>
            </a:r>
          </a:p>
        </p:txBody>
      </p:sp>
    </p:spTree>
    <p:extLst>
      <p:ext uri="{BB962C8B-B14F-4D97-AF65-F5344CB8AC3E}">
        <p14:creationId xmlns:p14="http://schemas.microsoft.com/office/powerpoint/2010/main" val="1378378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24578D3-DC6D-4D41-9CDB-1475F252F40E}"/>
              </a:ext>
            </a:extLst>
          </p:cNvPr>
          <p:cNvSpPr>
            <a:spLocks noGrp="1"/>
          </p:cNvSpPr>
          <p:nvPr>
            <p:ph type="sldNum" sz="quarter" idx="10"/>
          </p:nvPr>
        </p:nvSpPr>
        <p:spPr/>
        <p:txBody>
          <a:bodyPr/>
          <a:lstStyle/>
          <a:p>
            <a:r>
              <a:rPr lang="en-US" altLang="zh-CN" dirty="0"/>
              <a:t>9</a:t>
            </a:r>
            <a:endParaRPr lang="zh-CN" altLang="en-US" dirty="0"/>
          </a:p>
        </p:txBody>
      </p:sp>
      <p:sp>
        <p:nvSpPr>
          <p:cNvPr id="4" name="文本框 3">
            <a:extLst>
              <a:ext uri="{FF2B5EF4-FFF2-40B4-BE49-F238E27FC236}">
                <a16:creationId xmlns:a16="http://schemas.microsoft.com/office/drawing/2014/main" id="{D1C3C641-809B-4635-A1FB-AAA83A584624}"/>
              </a:ext>
            </a:extLst>
          </p:cNvPr>
          <p:cNvSpPr txBox="1"/>
          <p:nvPr/>
        </p:nvSpPr>
        <p:spPr>
          <a:xfrm>
            <a:off x="614680" y="1197937"/>
            <a:ext cx="2744662"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系统架构</a:t>
            </a:r>
            <a:r>
              <a:rPr lang="en-US" altLang="zh-CN" sz="1600" b="1" dirty="0">
                <a:solidFill>
                  <a:srgbClr val="002060"/>
                </a:solidFill>
                <a:latin typeface="宋体" panose="02010600030101010101" pitchFamily="2" charset="-122"/>
                <a:ea typeface="宋体" panose="02010600030101010101" pitchFamily="2" charset="-122"/>
              </a:rPr>
              <a:t>—</a:t>
            </a:r>
            <a:r>
              <a:rPr lang="zh-CN" altLang="en-US" sz="1600" b="1" dirty="0">
                <a:solidFill>
                  <a:srgbClr val="002060"/>
                </a:solidFill>
                <a:latin typeface="宋体" panose="02010600030101010101" pitchFamily="2" charset="-122"/>
                <a:ea typeface="宋体" panose="02010600030101010101" pitchFamily="2" charset="-122"/>
              </a:rPr>
              <a:t>分类模型</a:t>
            </a:r>
            <a:endParaRPr lang="zh-CN" altLang="en-US" sz="2400" b="1" dirty="0">
              <a:solidFill>
                <a:srgbClr val="002060"/>
              </a:solidFill>
              <a:latin typeface="宋体" panose="02010600030101010101" pitchFamily="2" charset="-122"/>
              <a:ea typeface="宋体" panose="02010600030101010101" pitchFamily="2" charset="-122"/>
            </a:endParaRPr>
          </a:p>
        </p:txBody>
      </p:sp>
      <p:sp>
        <p:nvSpPr>
          <p:cNvPr id="8" name="标题 1">
            <a:extLst>
              <a:ext uri="{FF2B5EF4-FFF2-40B4-BE49-F238E27FC236}">
                <a16:creationId xmlns:a16="http://schemas.microsoft.com/office/drawing/2014/main" id="{71C6232D-9DD4-4C74-B253-7FA636538BA7}"/>
              </a:ext>
            </a:extLst>
          </p:cNvPr>
          <p:cNvSpPr>
            <a:spLocks noGrp="1"/>
          </p:cNvSpPr>
          <p:nvPr>
            <p:ph type="title"/>
          </p:nvPr>
        </p:nvSpPr>
        <p:spPr>
          <a:xfrm>
            <a:off x="614680" y="203200"/>
            <a:ext cx="6642100" cy="730249"/>
          </a:xfrm>
        </p:spPr>
        <p:txBody>
          <a:bodyPr/>
          <a:lstStyle/>
          <a:p>
            <a:r>
              <a:rPr lang="zh-CN" altLang="en-US" dirty="0"/>
              <a:t>研究内容</a:t>
            </a:r>
          </a:p>
        </p:txBody>
      </p:sp>
      <p:pic>
        <p:nvPicPr>
          <p:cNvPr id="11" name="图片 10">
            <a:extLst>
              <a:ext uri="{FF2B5EF4-FFF2-40B4-BE49-F238E27FC236}">
                <a16:creationId xmlns:a16="http://schemas.microsoft.com/office/drawing/2014/main" id="{1AC76625-5889-4AFE-91EA-81FFA998790C}"/>
              </a:ext>
            </a:extLst>
          </p:cNvPr>
          <p:cNvPicPr>
            <a:picLocks noChangeAspect="1"/>
          </p:cNvPicPr>
          <p:nvPr/>
        </p:nvPicPr>
        <p:blipFill>
          <a:blip r:embed="rId3"/>
          <a:stretch>
            <a:fillRect/>
          </a:stretch>
        </p:blipFill>
        <p:spPr>
          <a:xfrm>
            <a:off x="781714" y="1750643"/>
            <a:ext cx="10628571" cy="190476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3473380-C91C-49F2-9E0F-F0DC1353C34E}"/>
                  </a:ext>
                </a:extLst>
              </p:cNvPr>
              <p:cNvSpPr txBox="1"/>
              <p:nvPr/>
            </p:nvSpPr>
            <p:spPr>
              <a:xfrm>
                <a:off x="3762756" y="2852928"/>
                <a:ext cx="6715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𝐹𝑒𝑎𝑡𝑢𝑟𝑒𝑠</m:t>
                      </m:r>
                    </m:oMath>
                  </m:oMathPara>
                </a14:m>
                <a:endParaRPr lang="zh-CN" altLang="en-US" sz="1200" dirty="0"/>
              </a:p>
            </p:txBody>
          </p:sp>
        </mc:Choice>
        <mc:Fallback xmlns="">
          <p:sp>
            <p:nvSpPr>
              <p:cNvPr id="13" name="文本框 12">
                <a:extLst>
                  <a:ext uri="{FF2B5EF4-FFF2-40B4-BE49-F238E27FC236}">
                    <a16:creationId xmlns:a16="http://schemas.microsoft.com/office/drawing/2014/main" id="{13473380-C91C-49F2-9E0F-F0DC1353C34E}"/>
                  </a:ext>
                </a:extLst>
              </p:cNvPr>
              <p:cNvSpPr txBox="1">
                <a:spLocks noRot="1" noChangeAspect="1" noMove="1" noResize="1" noEditPoints="1" noAdjustHandles="1" noChangeArrowheads="1" noChangeShapeType="1" noTextEdit="1"/>
              </p:cNvSpPr>
              <p:nvPr/>
            </p:nvSpPr>
            <p:spPr>
              <a:xfrm>
                <a:off x="3762756" y="2852928"/>
                <a:ext cx="671594" cy="184666"/>
              </a:xfrm>
              <a:prstGeom prst="rect">
                <a:avLst/>
              </a:prstGeom>
              <a:blipFill>
                <a:blip r:embed="rId4"/>
                <a:stretch>
                  <a:fillRect l="-4545" r="-3636" b="-6667"/>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76785A59-81C5-4D6A-B7DD-018B7A8BF4C0}"/>
              </a:ext>
            </a:extLst>
          </p:cNvPr>
          <p:cNvSpPr txBox="1"/>
          <p:nvPr/>
        </p:nvSpPr>
        <p:spPr>
          <a:xfrm>
            <a:off x="5638800" y="2975810"/>
            <a:ext cx="65" cy="553998"/>
          </a:xfrm>
          <a:prstGeom prst="rect">
            <a:avLst/>
          </a:prstGeom>
          <a:noFill/>
        </p:spPr>
        <p:txBody>
          <a:bodyPr wrap="none" lIns="0" tIns="0" rIns="0" bIns="0" rtlCol="0">
            <a:spAutoFit/>
          </a:bodyPr>
          <a:lstStyle/>
          <a:p>
            <a:endParaRPr lang="en-US" altLang="zh-CN" dirty="0"/>
          </a:p>
          <a:p>
            <a:endParaRPr lang="zh-CN" altLang="en-US" dirty="0"/>
          </a:p>
        </p:txBody>
      </p:sp>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ED34AEBB-48A2-40A6-BE0C-2118FECAA5DE}"/>
                  </a:ext>
                </a:extLst>
              </p:cNvPr>
              <p:cNvSpPr txBox="1"/>
              <p:nvPr/>
            </p:nvSpPr>
            <p:spPr>
              <a:xfrm>
                <a:off x="362554" y="3029062"/>
                <a:ext cx="2549929" cy="871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i="1">
                              <a:latin typeface="Cambria Math" panose="02040503050406030204" pitchFamily="18" charset="0"/>
                            </a:rPr>
                            <m:t>𝑦</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𝑅</m:t>
                              </m:r>
                            </m:sub>
                          </m:sSub>
                          <m:r>
                            <a:rPr lang="en-US" altLang="zh-CN" i="1">
                              <a:latin typeface="Cambria Math" panose="02040503050406030204" pitchFamily="18" charset="0"/>
                            </a:rPr>
                            <m:t>)</m:t>
                          </m:r>
                        </m:e>
                      </m:nary>
                    </m:oMath>
                  </m:oMathPara>
                </a14:m>
                <a:endParaRPr lang="zh-CN" altLang="en-US" dirty="0"/>
              </a:p>
            </p:txBody>
          </p:sp>
        </mc:Choice>
        <mc:Fallback>
          <p:sp>
            <p:nvSpPr>
              <p:cNvPr id="21" name="文本框 20">
                <a:extLst>
                  <a:ext uri="{FF2B5EF4-FFF2-40B4-BE49-F238E27FC236}">
                    <a16:creationId xmlns:a16="http://schemas.microsoft.com/office/drawing/2014/main" id="{ED34AEBB-48A2-40A6-BE0C-2118FECAA5DE}"/>
                  </a:ext>
                </a:extLst>
              </p:cNvPr>
              <p:cNvSpPr txBox="1">
                <a:spLocks noRot="1" noChangeAspect="1" noMove="1" noResize="1" noEditPoints="1" noAdjustHandles="1" noChangeArrowheads="1" noChangeShapeType="1" noTextEdit="1"/>
              </p:cNvSpPr>
              <p:nvPr/>
            </p:nvSpPr>
            <p:spPr>
              <a:xfrm>
                <a:off x="362554" y="3029062"/>
                <a:ext cx="2549929" cy="871329"/>
              </a:xfrm>
              <a:prstGeom prst="rect">
                <a:avLst/>
              </a:prstGeom>
              <a:blipFill>
                <a:blip r:embed="rId5"/>
                <a:stretch>
                  <a:fillRect/>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C70944F7-2278-4A8F-9DA6-33DF2ACE57A5}"/>
              </a:ext>
            </a:extLst>
          </p:cNvPr>
          <p:cNvSpPr/>
          <p:nvPr/>
        </p:nvSpPr>
        <p:spPr>
          <a:xfrm>
            <a:off x="2358735" y="3281623"/>
            <a:ext cx="277861" cy="40412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A78A491-5FF7-4F9D-8C55-40F900FBC124}"/>
              </a:ext>
            </a:extLst>
          </p:cNvPr>
          <p:cNvSpPr txBox="1"/>
          <p:nvPr/>
        </p:nvSpPr>
        <p:spPr>
          <a:xfrm>
            <a:off x="362554" y="6456641"/>
            <a:ext cx="10982766" cy="276999"/>
          </a:xfrm>
          <a:prstGeom prst="rect">
            <a:avLst/>
          </a:prstGeom>
          <a:noFill/>
        </p:spPr>
        <p:txBody>
          <a:bodyPr wrap="square">
            <a:spAutoFit/>
          </a:bodyPr>
          <a:lstStyle/>
          <a:p>
            <a:r>
              <a:rPr lang="en-US" altLang="zh-CN" sz="1200" b="0" i="0" dirty="0">
                <a:solidFill>
                  <a:srgbClr val="222222"/>
                </a:solidFill>
                <a:effectLst/>
                <a:latin typeface="Times New Roman" panose="02020603050405020304" pitchFamily="18" charset="0"/>
                <a:cs typeface="Times New Roman" panose="02020603050405020304" pitchFamily="18" charset="0"/>
              </a:rPr>
              <a:t>[1]</a:t>
            </a:r>
            <a:r>
              <a:rPr lang="en-US" altLang="zh-CN" sz="1200" b="0" i="0" dirty="0" err="1">
                <a:solidFill>
                  <a:srgbClr val="222222"/>
                </a:solidFill>
                <a:effectLst/>
                <a:latin typeface="Times New Roman" panose="02020603050405020304" pitchFamily="18" charset="0"/>
                <a:cs typeface="Times New Roman" panose="02020603050405020304" pitchFamily="18" charset="0"/>
              </a:rPr>
              <a:t>Scheirer</a:t>
            </a:r>
            <a:r>
              <a:rPr lang="en-US" altLang="zh-CN" sz="1200" b="0" i="0" dirty="0">
                <a:solidFill>
                  <a:srgbClr val="222222"/>
                </a:solidFill>
                <a:effectLst/>
                <a:latin typeface="Times New Roman" panose="02020603050405020304" pitchFamily="18" charset="0"/>
                <a:cs typeface="Times New Roman" panose="02020603050405020304" pitchFamily="18" charset="0"/>
              </a:rPr>
              <a:t> W J, Jain L P, Boult T E. Probability models for open set recognition[J]. IEEE transactions on pattern analysis and machine intelligence, 2014, 36(11): 2317-2324.</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DC7DF447-8FD1-4A69-AB1C-3A176BA46549}"/>
                  </a:ext>
                </a:extLst>
              </p:cNvPr>
              <p:cNvSpPr txBox="1"/>
              <p:nvPr/>
            </p:nvSpPr>
            <p:spPr>
              <a:xfrm>
                <a:off x="113808" y="4152952"/>
                <a:ext cx="4320542" cy="4514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a:rPr lang="en-US" altLang="zh-CN" b="0" i="1" smtClean="0">
                              <a:latin typeface="Cambria Math" panose="02040503050406030204" pitchFamily="18" charset="0"/>
                            </a:rPr>
                            <m:t>𝐴𝑏𝑎𝑡𝑖𝑛𝑔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𝐵𝑜𝑢𝑛𝑑</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       </m:t>
                          </m:r>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lim>
                          </m:limLow>
                        </m:fName>
                        <m:e>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=0</m:t>
                          </m:r>
                        </m:e>
                      </m:func>
                    </m:oMath>
                  </m:oMathPara>
                </a14:m>
                <a:endParaRPr lang="zh-CN" altLang="en-US" dirty="0"/>
              </a:p>
            </p:txBody>
          </p:sp>
        </mc:Choice>
        <mc:Fallback>
          <p:sp>
            <p:nvSpPr>
              <p:cNvPr id="24" name="文本框 23">
                <a:extLst>
                  <a:ext uri="{FF2B5EF4-FFF2-40B4-BE49-F238E27FC236}">
                    <a16:creationId xmlns:a16="http://schemas.microsoft.com/office/drawing/2014/main" id="{DC7DF447-8FD1-4A69-AB1C-3A176BA46549}"/>
                  </a:ext>
                </a:extLst>
              </p:cNvPr>
              <p:cNvSpPr txBox="1">
                <a:spLocks noRot="1" noChangeAspect="1" noMove="1" noResize="1" noEditPoints="1" noAdjustHandles="1" noChangeArrowheads="1" noChangeShapeType="1" noTextEdit="1"/>
              </p:cNvSpPr>
              <p:nvPr/>
            </p:nvSpPr>
            <p:spPr>
              <a:xfrm>
                <a:off x="113808" y="4152952"/>
                <a:ext cx="4320542" cy="451470"/>
              </a:xfrm>
              <a:prstGeom prst="rect">
                <a:avLst/>
              </a:prstGeom>
              <a:blipFill>
                <a:blip r:embed="rId6"/>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5EB82A66-0B80-4CF0-BFF7-17273BAEBFB6}"/>
              </a:ext>
            </a:extLst>
          </p:cNvPr>
          <p:cNvCxnSpPr>
            <a:cxnSpLocks/>
          </p:cNvCxnSpPr>
          <p:nvPr/>
        </p:nvCxnSpPr>
        <p:spPr>
          <a:xfrm>
            <a:off x="2274079" y="4514081"/>
            <a:ext cx="0" cy="225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5" name="组合 24">
            <a:extLst>
              <a:ext uri="{FF2B5EF4-FFF2-40B4-BE49-F238E27FC236}">
                <a16:creationId xmlns:a16="http://schemas.microsoft.com/office/drawing/2014/main" id="{63D5F955-0D12-4711-B10B-134C18CF4F8F}"/>
              </a:ext>
            </a:extLst>
          </p:cNvPr>
          <p:cNvGrpSpPr/>
          <p:nvPr/>
        </p:nvGrpSpPr>
        <p:grpSpPr>
          <a:xfrm>
            <a:off x="0" y="4688351"/>
            <a:ext cx="5184111" cy="376599"/>
            <a:chOff x="6135526" y="3052401"/>
            <a:chExt cx="5184111" cy="376599"/>
          </a:xfrm>
        </p:grpSpPr>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DA22428F-3DCA-4649-8FEC-C08C7702AA92}"/>
                    </a:ext>
                  </a:extLst>
                </p:cNvPr>
                <p:cNvSpPr txBox="1"/>
                <p:nvPr/>
              </p:nvSpPr>
              <p:spPr>
                <a:xfrm>
                  <a:off x="6135526" y="3052401"/>
                  <a:ext cx="5184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 </m:t>
                            </m:r>
                          </m:sup>
                        </m:sSup>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d>
                          <m:dPr>
                            <m:ctrlPr>
                              <a:rPr lang="en-US" altLang="zh-CN" b="0" i="1" smtClean="0">
                                <a:latin typeface="Cambria Math" panose="02040503050406030204" pitchFamily="18" charset="0"/>
                                <a:ea typeface="Cambria Math" panose="02040503050406030204" pitchFamily="18" charset="0"/>
                              </a:rPr>
                            </m:ctrlPr>
                          </m:d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m:t>
                                    </m:r>
                                  </m:sup>
                                </m:sSup>
                              </m:e>
                            </m:d>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𝑎𝑏𝑎𝑡𝑖𝑛𝑔</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p:sp>
              <p:nvSpPr>
                <p:cNvPr id="26" name="文本框 25">
                  <a:extLst>
                    <a:ext uri="{FF2B5EF4-FFF2-40B4-BE49-F238E27FC236}">
                      <a16:creationId xmlns:a16="http://schemas.microsoft.com/office/drawing/2014/main" id="{DA22428F-3DCA-4649-8FEC-C08C7702AA92}"/>
                    </a:ext>
                  </a:extLst>
                </p:cNvPr>
                <p:cNvSpPr txBox="1">
                  <a:spLocks noRot="1" noChangeAspect="1" noMove="1" noResize="1" noEditPoints="1" noAdjustHandles="1" noChangeArrowheads="1" noChangeShapeType="1" noTextEdit="1"/>
                </p:cNvSpPr>
                <p:nvPr/>
              </p:nvSpPr>
              <p:spPr>
                <a:xfrm>
                  <a:off x="6135526" y="3052401"/>
                  <a:ext cx="5184111" cy="369332"/>
                </a:xfrm>
                <a:prstGeom prst="rect">
                  <a:avLst/>
                </a:prstGeom>
                <a:blipFill>
                  <a:blip r:embed="rId7"/>
                  <a:stretch>
                    <a:fillRect b="-13115"/>
                  </a:stretch>
                </a:blipFill>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73348697-6762-4AAD-8703-BED50C1AF07B}"/>
                </a:ext>
              </a:extLst>
            </p:cNvPr>
            <p:cNvSpPr/>
            <p:nvPr/>
          </p:nvSpPr>
          <p:spPr>
            <a:xfrm>
              <a:off x="7177877" y="3059668"/>
              <a:ext cx="559777"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AE8176B-A787-4DCF-890C-19A0468EADC1}"/>
                </a:ext>
              </a:extLst>
            </p:cNvPr>
            <p:cNvSpPr/>
            <p:nvPr/>
          </p:nvSpPr>
          <p:spPr>
            <a:xfrm>
              <a:off x="9479203" y="3059668"/>
              <a:ext cx="559777"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D3A17946-296D-47D8-BF8B-9019DF841474}"/>
              </a:ext>
            </a:extLst>
          </p:cNvPr>
          <p:cNvSpPr txBox="1"/>
          <p:nvPr/>
        </p:nvSpPr>
        <p:spPr>
          <a:xfrm>
            <a:off x="4838649" y="4675651"/>
            <a:ext cx="396262" cy="261610"/>
          </a:xfrm>
          <a:prstGeom prst="rect">
            <a:avLst/>
          </a:prstGeom>
          <a:noFill/>
        </p:spPr>
        <p:txBody>
          <a:bodyPr wrap="none" rtlCol="0">
            <a:spAutoFit/>
          </a:bodyPr>
          <a:lstStyle/>
          <a:p>
            <a:r>
              <a:rPr lang="en-US" altLang="zh-CN" sz="1050" dirty="0">
                <a:latin typeface="宋体" panose="02010600030101010101" pitchFamily="2" charset="-122"/>
                <a:ea typeface="宋体" panose="02010600030101010101" pitchFamily="2" charset="-122"/>
              </a:rPr>
              <a:t>[1]</a:t>
            </a:r>
            <a:endParaRPr lang="zh-CN" altLang="en-US" dirty="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826AED4C-D47A-44FB-99B2-DA49FBA42D04}"/>
                  </a:ext>
                </a:extLst>
              </p:cNvPr>
              <p:cNvSpPr txBox="1"/>
              <p:nvPr/>
            </p:nvSpPr>
            <p:spPr>
              <a:xfrm>
                <a:off x="-85715" y="5299349"/>
                <a:ext cx="7978338" cy="7290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高斯</m:t>
                      </m:r>
                      <m:r>
                        <a:rPr lang="zh-CN" altLang="en-US" i="1" smtClean="0">
                          <a:latin typeface="Cambria Math" panose="02040503050406030204" pitchFamily="18" charset="0"/>
                        </a:rPr>
                        <m:t>函数</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𝐾</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𝑚</m:t>
                                  </m:r>
                                </m:sup>
                              </m:sSup>
                              <m:d>
                                <m:dPr>
                                  <m:begChr m:val="|"/>
                                  <m:endChr m:val="|"/>
                                  <m:ctrlPr>
                                    <a:rPr lang="en-US" altLang="zh-CN" b="0" i="1" smtClean="0">
                                      <a:latin typeface="Cambria Math" panose="02040503050406030204" pitchFamily="18" charset="0"/>
                                    </a:rPr>
                                  </m:ctrlPr>
                                </m:dPr>
                                <m:e>
                                  <m:r>
                                    <m:rPr>
                                      <m:sty m:val="p"/>
                                    </m:rPr>
                                    <a:rPr lang="en-US" altLang="zh-CN" i="1">
                                      <a:latin typeface="Cambria Math" panose="02040503050406030204" pitchFamily="18" charset="0"/>
                                    </a:rPr>
                                    <m:t>Σ</m:t>
                                  </m:r>
                                  <m:r>
                                    <m:rPr>
                                      <m:nor/>
                                    </m:rPr>
                                    <a:rPr lang="en-US" altLang="zh-CN" dirty="0"/>
                                    <m:t> </m:t>
                                  </m:r>
                                </m:e>
                              </m:d>
                            </m:e>
                          </m:rad>
                        </m:den>
                      </m:f>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 </m:t>
                                  </m:r>
                                </m:sup>
                              </m:sSubSup>
                            </m:e>
                          </m:d>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m:rPr>
                              <m:sty m:val="p"/>
                            </m:rPr>
                            <a:rPr lang="en-US" altLang="zh-CN" i="1">
                              <a:latin typeface="Cambria Math" panose="02040503050406030204" pitchFamily="18" charset="0"/>
                            </a:rPr>
                            <m:t>Σ</m:t>
                          </m:r>
                        </m:e>
                        <m:sup>
                          <m:r>
                            <a:rPr lang="en-US" altLang="zh-CN" b="0" i="1" smtClean="0">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 </m:t>
                          </m:r>
                        </m:sup>
                      </m:sSubSup>
                      <m:r>
                        <a:rPr lang="en-US" altLang="zh-CN" b="0" i="1" smtClean="0">
                          <a:latin typeface="Cambria Math" panose="02040503050406030204" pitchFamily="18" charset="0"/>
                        </a:rPr>
                        <m:t>))</m:t>
                      </m:r>
                    </m:oMath>
                  </m:oMathPara>
                </a14:m>
                <a:endParaRPr lang="zh-CN" altLang="en-US" dirty="0"/>
              </a:p>
            </p:txBody>
          </p:sp>
        </mc:Choice>
        <mc:Fallback>
          <p:sp>
            <p:nvSpPr>
              <p:cNvPr id="29" name="文本框 28">
                <a:extLst>
                  <a:ext uri="{FF2B5EF4-FFF2-40B4-BE49-F238E27FC236}">
                    <a16:creationId xmlns:a16="http://schemas.microsoft.com/office/drawing/2014/main" id="{826AED4C-D47A-44FB-99B2-DA49FBA42D04}"/>
                  </a:ext>
                </a:extLst>
              </p:cNvPr>
              <p:cNvSpPr txBox="1">
                <a:spLocks noRot="1" noChangeAspect="1" noMove="1" noResize="1" noEditPoints="1" noAdjustHandles="1" noChangeArrowheads="1" noChangeShapeType="1" noTextEdit="1"/>
              </p:cNvSpPr>
              <p:nvPr/>
            </p:nvSpPr>
            <p:spPr>
              <a:xfrm>
                <a:off x="-85715" y="5299349"/>
                <a:ext cx="7978338" cy="729046"/>
              </a:xfrm>
              <a:prstGeom prst="rect">
                <a:avLst/>
              </a:prstGeom>
              <a:blipFill>
                <a:blip r:embed="rId8"/>
                <a:stretch>
                  <a:fillRect/>
                </a:stretch>
              </a:blipFill>
            </p:spPr>
            <p:txBody>
              <a:bodyPr/>
              <a:lstStyle/>
              <a:p>
                <a:r>
                  <a:rPr lang="zh-CN" altLang="en-US">
                    <a:noFill/>
                  </a:rPr>
                  <a:t> </a:t>
                </a:r>
              </a:p>
            </p:txBody>
          </p:sp>
        </mc:Fallback>
      </mc:AlternateContent>
      <p:sp>
        <p:nvSpPr>
          <p:cNvPr id="35" name="文本框 34">
            <a:extLst>
              <a:ext uri="{FF2B5EF4-FFF2-40B4-BE49-F238E27FC236}">
                <a16:creationId xmlns:a16="http://schemas.microsoft.com/office/drawing/2014/main" id="{0FE71A0D-7E80-4C15-9609-52062E4AE267}"/>
              </a:ext>
            </a:extLst>
          </p:cNvPr>
          <p:cNvSpPr txBox="1"/>
          <p:nvPr/>
        </p:nvSpPr>
        <p:spPr>
          <a:xfrm>
            <a:off x="7610412" y="5402262"/>
            <a:ext cx="564421" cy="261610"/>
          </a:xfrm>
          <a:prstGeom prst="rect">
            <a:avLst/>
          </a:prstGeom>
          <a:noFill/>
        </p:spPr>
        <p:txBody>
          <a:bodyPr wrap="square">
            <a:spAutoFit/>
          </a:bodyPr>
          <a:lstStyle/>
          <a:p>
            <a:r>
              <a:rPr lang="en-US" altLang="zh-CN" sz="1050" dirty="0">
                <a:latin typeface="宋体" panose="02010600030101010101" pitchFamily="2" charset="-122"/>
                <a:ea typeface="宋体" panose="02010600030101010101" pitchFamily="2" charset="-122"/>
              </a:rPr>
              <a:t>[1]</a:t>
            </a:r>
            <a:endParaRPr lang="zh-CN" altLang="en-US" sz="1050" dirty="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5CEB076A-061C-4686-B6E0-7F2CB0750ED6}"/>
                  </a:ext>
                </a:extLst>
              </p:cNvPr>
              <p:cNvSpPr txBox="1"/>
              <p:nvPr/>
            </p:nvSpPr>
            <p:spPr>
              <a:xfrm>
                <a:off x="8061961" y="3785410"/>
                <a:ext cx="4130040" cy="7207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a:latin typeface="Cambria Math" panose="02040503050406030204" pitchFamily="18" charset="0"/>
                            </a:rPr>
                            <m:t>η</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m:rPr>
                                      <m:sty m:val="p"/>
                                    </m:rPr>
                                    <a:rPr lang="en-US" altLang="zh-CN" i="1">
                                      <a:latin typeface="Cambria Math" panose="02040503050406030204" pitchFamily="18" charset="0"/>
                                    </a:rPr>
                                    <m:t>η</m:t>
                                  </m:r>
                                </m:sub>
                              </m:sSub>
                            </m:num>
                            <m:den>
                              <m:sSub>
                                <m:sSubPr>
                                  <m:ctrlPr>
                                    <a:rPr lang="en-US" altLang="zh-CN" i="1">
                                      <a:latin typeface="Cambria Math" panose="02040503050406030204" pitchFamily="18" charset="0"/>
                                    </a:rPr>
                                  </m:ctrlPr>
                                </m:sSubPr>
                                <m:e>
                                  <m:r>
                                    <m:rPr>
                                      <m:sty m:val="p"/>
                                    </m:rPr>
                                    <a:rPr lang="en-US" altLang="zh-CN" i="1" smtClean="0">
                                      <a:latin typeface="Cambria Math" panose="02040503050406030204" pitchFamily="18" charset="0"/>
                                    </a:rPr>
                                    <m:t>λ</m:t>
                                  </m:r>
                                </m:e>
                                <m:sub>
                                  <m:r>
                                    <m:rPr>
                                      <m:sty m:val="p"/>
                                    </m:rPr>
                                    <a:rPr lang="en-US" altLang="zh-CN" i="1">
                                      <a:latin typeface="Cambria Math" panose="02040503050406030204" pitchFamily="18" charset="0"/>
                                    </a:rPr>
                                    <m:t>η</m:t>
                                  </m:r>
                                </m:sub>
                              </m:sSub>
                            </m:den>
                          </m:f>
                          <m:r>
                            <a:rPr lang="en-US" altLang="zh-CN" i="1">
                              <a:latin typeface="Cambria Math" panose="02040503050406030204" pitchFamily="18" charset="0"/>
                            </a:rPr>
                            <m:t>)</m:t>
                          </m:r>
                        </m:e>
                        <m:sup>
                          <m:sSub>
                            <m:sSubPr>
                              <m:ctrlPr>
                                <a:rPr lang="en-US" altLang="zh-CN" i="1">
                                  <a:latin typeface="Cambria Math" panose="02040503050406030204" pitchFamily="18" charset="0"/>
                                </a:rPr>
                              </m:ctrlPr>
                            </m:sSubPr>
                            <m:e>
                              <m:r>
                                <m:rPr>
                                  <m:sty m:val="p"/>
                                </m:rPr>
                                <a:rPr lang="en-US" altLang="zh-CN" i="1" smtClean="0">
                                  <a:latin typeface="Cambria Math" panose="02040503050406030204" pitchFamily="18" charset="0"/>
                                </a:rPr>
                                <m:t>k</m:t>
                              </m:r>
                            </m:e>
                            <m:sub>
                              <m:r>
                                <m:rPr>
                                  <m:sty m:val="p"/>
                                </m:rPr>
                                <a:rPr lang="en-US" altLang="zh-CN" i="1">
                                  <a:latin typeface="Cambria Math" panose="02040503050406030204" pitchFamily="18" charset="0"/>
                                </a:rPr>
                                <m:t>η</m:t>
                              </m:r>
                            </m:sub>
                          </m:sSub>
                        </m:sup>
                      </m:sSup>
                      <m:r>
                        <a:rPr lang="en-US" altLang="zh-CN" b="0" i="1" smtClean="0">
                          <a:latin typeface="Cambria Math" panose="02040503050406030204" pitchFamily="18" charset="0"/>
                        </a:rPr>
                        <m:t>)</m:t>
                      </m:r>
                    </m:oMath>
                  </m:oMathPara>
                </a14:m>
                <a:endParaRPr lang="zh-CN" altLang="en-US" dirty="0"/>
              </a:p>
            </p:txBody>
          </p:sp>
        </mc:Choice>
        <mc:Fallback>
          <p:sp>
            <p:nvSpPr>
              <p:cNvPr id="44" name="文本框 43">
                <a:extLst>
                  <a:ext uri="{FF2B5EF4-FFF2-40B4-BE49-F238E27FC236}">
                    <a16:creationId xmlns:a16="http://schemas.microsoft.com/office/drawing/2014/main" id="{5CEB076A-061C-4686-B6E0-7F2CB0750ED6}"/>
                  </a:ext>
                </a:extLst>
              </p:cNvPr>
              <p:cNvSpPr txBox="1">
                <a:spLocks noRot="1" noChangeAspect="1" noMove="1" noResize="1" noEditPoints="1" noAdjustHandles="1" noChangeArrowheads="1" noChangeShapeType="1" noTextEdit="1"/>
              </p:cNvSpPr>
              <p:nvPr/>
            </p:nvSpPr>
            <p:spPr>
              <a:xfrm>
                <a:off x="8061961" y="3785410"/>
                <a:ext cx="4130040" cy="7207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AB1E1448-F7FE-4148-B3E7-48958194B13F}"/>
                  </a:ext>
                </a:extLst>
              </p:cNvPr>
              <p:cNvSpPr txBox="1"/>
              <p:nvPr/>
            </p:nvSpPr>
            <p:spPr>
              <a:xfrm>
                <a:off x="7977282" y="4433868"/>
                <a:ext cx="4214718" cy="7207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𝑃</m:t>
                          </m:r>
                        </m:e>
                        <m:sub>
                          <m:r>
                            <a:rPr lang="zh-CN" altLang="en-US" i="1" smtClean="0">
                              <a:latin typeface="Cambria Math" panose="02040503050406030204" pitchFamily="18" charset="0"/>
                            </a:rPr>
                            <m:t>𝜑</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r>
                        <a:rPr lang="en-US" altLang="zh-CN" b="0" i="1" smtClean="0">
                          <a:latin typeface="Cambria Math" panose="02040503050406030204" pitchFamily="18" charset="0"/>
                        </a:rPr>
                        <m:t>=</m:t>
                      </m:r>
                      <m:r>
                        <a:rPr lang="en-US" altLang="zh-CN" b="0" i="0" smtClean="0">
                          <a:latin typeface="Cambria Math" panose="02040503050406030204" pitchFamily="18" charset="0"/>
                        </a:rPr>
                        <m:t>1−</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𝜑</m:t>
                                  </m:r>
                                </m:sub>
                              </m:sSub>
                              <m:r>
                                <a:rPr lang="en-US" altLang="zh-CN" b="0" i="1" smtClean="0">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num>
                            <m:den>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𝜑</m:t>
                                  </m:r>
                                </m:sub>
                              </m:sSub>
                            </m:den>
                          </m:f>
                          <m:r>
                            <a:rPr lang="en-US" altLang="zh-CN" i="1">
                              <a:latin typeface="Cambria Math" panose="02040503050406030204" pitchFamily="18" charset="0"/>
                            </a:rPr>
                            <m:t>)</m:t>
                          </m:r>
                        </m:e>
                        <m:sup>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k</m:t>
                              </m:r>
                            </m:e>
                            <m:sub>
                              <m:r>
                                <a:rPr lang="en-US" altLang="zh-CN" i="1">
                                  <a:latin typeface="Cambria Math" panose="02040503050406030204" pitchFamily="18" charset="0"/>
                                  <a:ea typeface="Cambria Math" panose="02040503050406030204" pitchFamily="18" charset="0"/>
                                </a:rPr>
                                <m:t>𝜑</m:t>
                              </m:r>
                            </m:sub>
                          </m:sSub>
                        </m:sup>
                      </m:sSup>
                      <m:r>
                        <a:rPr lang="en-US" altLang="zh-CN" b="0" i="1" smtClean="0">
                          <a:latin typeface="Cambria Math" panose="02040503050406030204" pitchFamily="18" charset="0"/>
                        </a:rPr>
                        <m:t>)</m:t>
                      </m:r>
                    </m:oMath>
                  </m:oMathPara>
                </a14:m>
                <a:endParaRPr lang="zh-CN" altLang="en-US" dirty="0"/>
              </a:p>
            </p:txBody>
          </p:sp>
        </mc:Choice>
        <mc:Fallback>
          <p:sp>
            <p:nvSpPr>
              <p:cNvPr id="45" name="文本框 44">
                <a:extLst>
                  <a:ext uri="{FF2B5EF4-FFF2-40B4-BE49-F238E27FC236}">
                    <a16:creationId xmlns:a16="http://schemas.microsoft.com/office/drawing/2014/main" id="{AB1E1448-F7FE-4148-B3E7-48958194B13F}"/>
                  </a:ext>
                </a:extLst>
              </p:cNvPr>
              <p:cNvSpPr txBox="1">
                <a:spLocks noRot="1" noChangeAspect="1" noMove="1" noResize="1" noEditPoints="1" noAdjustHandles="1" noChangeArrowheads="1" noChangeShapeType="1" noTextEdit="1"/>
              </p:cNvSpPr>
              <p:nvPr/>
            </p:nvSpPr>
            <p:spPr>
              <a:xfrm>
                <a:off x="7977282" y="4433868"/>
                <a:ext cx="4214718" cy="720710"/>
              </a:xfrm>
              <a:prstGeom prst="rect">
                <a:avLst/>
              </a:prstGeom>
              <a:blipFill>
                <a:blip r:embed="rId10"/>
                <a:stretch>
                  <a:fillRect/>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E4E577ED-7CEA-4703-897A-01CECC69A30D}"/>
              </a:ext>
            </a:extLst>
          </p:cNvPr>
          <p:cNvSpPr txBox="1"/>
          <p:nvPr/>
        </p:nvSpPr>
        <p:spPr>
          <a:xfrm>
            <a:off x="5775823" y="3958740"/>
            <a:ext cx="2492990" cy="369332"/>
          </a:xfrm>
          <a:prstGeom prst="rect">
            <a:avLst/>
          </a:prstGeom>
          <a:noFill/>
        </p:spPr>
        <p:txBody>
          <a:bodyPr wrap="none" rtlCol="0">
            <a:spAutoFit/>
          </a:bodyPr>
          <a:lstStyle/>
          <a:p>
            <a:r>
              <a:rPr lang="zh-CN" altLang="en-US" dirty="0"/>
              <a:t>正样本中的边界样本：</a:t>
            </a:r>
          </a:p>
        </p:txBody>
      </p:sp>
      <p:sp>
        <p:nvSpPr>
          <p:cNvPr id="47" name="文本框 46">
            <a:extLst>
              <a:ext uri="{FF2B5EF4-FFF2-40B4-BE49-F238E27FC236}">
                <a16:creationId xmlns:a16="http://schemas.microsoft.com/office/drawing/2014/main" id="{E3E83918-8C7A-414B-AED7-8B8D97236D0E}"/>
              </a:ext>
            </a:extLst>
          </p:cNvPr>
          <p:cNvSpPr txBox="1"/>
          <p:nvPr/>
        </p:nvSpPr>
        <p:spPr>
          <a:xfrm>
            <a:off x="5772054" y="4627440"/>
            <a:ext cx="2492990" cy="369332"/>
          </a:xfrm>
          <a:prstGeom prst="rect">
            <a:avLst/>
          </a:prstGeom>
          <a:noFill/>
        </p:spPr>
        <p:txBody>
          <a:bodyPr wrap="none" rtlCol="0">
            <a:spAutoFit/>
          </a:bodyPr>
          <a:lstStyle/>
          <a:p>
            <a:r>
              <a:rPr lang="zh-CN" altLang="en-US" dirty="0"/>
              <a:t>负样本中的边界样本：</a:t>
            </a:r>
          </a:p>
        </p:txBody>
      </p:sp>
      <mc:AlternateContent xmlns:mc="http://schemas.openxmlformats.org/markup-compatibility/2006">
        <mc:Choice xmlns:a14="http://schemas.microsoft.com/office/drawing/2010/main" Requires="a14">
          <p:sp>
            <p:nvSpPr>
              <p:cNvPr id="48" name="文本框 47">
                <a:extLst>
                  <a:ext uri="{FF2B5EF4-FFF2-40B4-BE49-F238E27FC236}">
                    <a16:creationId xmlns:a16="http://schemas.microsoft.com/office/drawing/2014/main" id="{1D709C9F-F974-498D-B43F-B85B98A5DA73}"/>
                  </a:ext>
                </a:extLst>
              </p:cNvPr>
              <p:cNvSpPr txBox="1"/>
              <p:nvPr/>
            </p:nvSpPr>
            <p:spPr>
              <a:xfrm>
                <a:off x="8336298" y="5453946"/>
                <a:ext cx="3581365" cy="301686"/>
              </a:xfrm>
              <a:prstGeom prst="rect">
                <a:avLst/>
              </a:prstGeom>
              <a:noFill/>
            </p:spPr>
            <p:txBody>
              <a:bodyPr wrap="none" lIns="0" tIns="0" rIns="0" bIns="0" rtlCol="0">
                <a:spAutoFit/>
              </a:bodyPr>
              <a:lstStyle/>
              <a:p>
                <a14:m>
                  <m:oMath xmlns:m="http://schemas.openxmlformats.org/officeDocument/2006/math">
                    <m:r>
                      <a:rPr lang="en-US" altLang="zh-CN" b="0" i="1" smtClean="0">
                        <a:latin typeface="Cambria Math" panose="02040503050406030204" pitchFamily="18" charset="0"/>
                      </a:rPr>
                      <m:t>𝑆</m:t>
                    </m:r>
                    <m:r>
                      <m:rPr>
                        <m:sty m:val="p"/>
                      </m:rPr>
                      <a:rPr lang="en-US" altLang="zh-CN" i="1">
                        <a:latin typeface="Cambria Math" panose="02040503050406030204" pitchFamily="18" charset="0"/>
                      </a:rPr>
                      <m:t>core</m:t>
                    </m:r>
                  </m:oMath>
                </a14:m>
                <a:r>
                  <a:rPr lang="zh-CN" altLang="en-US" dirty="0"/>
                  <a:t>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a:latin typeface="Cambria Math" panose="02040503050406030204" pitchFamily="18" charset="0"/>
                          </a:rPr>
                          <m:t>η</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oMath>
                </a14:m>
                <a:r>
                  <a:rPr lang="en-US" altLang="zh-CN" dirty="0"/>
                  <a:t>*(1-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a:latin typeface="Cambria Math" panose="02040503050406030204" pitchFamily="18" charset="0"/>
                          </a:rPr>
                          <m:t>𝜑</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oMath>
                </a14:m>
                <a:r>
                  <a:rPr lang="en-US" altLang="zh-CN" dirty="0"/>
                  <a:t>) </a:t>
                </a:r>
                <a:endParaRPr lang="zh-CN" altLang="en-US" dirty="0"/>
              </a:p>
            </p:txBody>
          </p:sp>
        </mc:Choice>
        <mc:Fallback>
          <p:sp>
            <p:nvSpPr>
              <p:cNvPr id="48" name="文本框 47">
                <a:extLst>
                  <a:ext uri="{FF2B5EF4-FFF2-40B4-BE49-F238E27FC236}">
                    <a16:creationId xmlns:a16="http://schemas.microsoft.com/office/drawing/2014/main" id="{1D709C9F-F974-498D-B43F-B85B98A5DA73}"/>
                  </a:ext>
                </a:extLst>
              </p:cNvPr>
              <p:cNvSpPr txBox="1">
                <a:spLocks noRot="1" noChangeAspect="1" noMove="1" noResize="1" noEditPoints="1" noAdjustHandles="1" noChangeArrowheads="1" noChangeShapeType="1" noTextEdit="1"/>
              </p:cNvSpPr>
              <p:nvPr/>
            </p:nvSpPr>
            <p:spPr>
              <a:xfrm>
                <a:off x="8336298" y="5453946"/>
                <a:ext cx="3581365" cy="301686"/>
              </a:xfrm>
              <a:prstGeom prst="rect">
                <a:avLst/>
              </a:prstGeom>
              <a:blipFill>
                <a:blip r:embed="rId11"/>
                <a:stretch>
                  <a:fillRect l="-2385" t="-24490" r="-2896" b="-408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3813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C1D14-E642-4AC3-B341-D3C9D58DDC8D}"/>
              </a:ext>
            </a:extLst>
          </p:cNvPr>
          <p:cNvSpPr>
            <a:spLocks noGrp="1"/>
          </p:cNvSpPr>
          <p:nvPr>
            <p:ph type="title"/>
          </p:nvPr>
        </p:nvSpPr>
        <p:spPr/>
        <p:txBody>
          <a:bodyPr/>
          <a:lstStyle/>
          <a:p>
            <a:r>
              <a:rPr lang="zh-CN" altLang="en-US" dirty="0"/>
              <a:t>研究内容</a:t>
            </a:r>
          </a:p>
        </p:txBody>
      </p:sp>
      <p:sp>
        <p:nvSpPr>
          <p:cNvPr id="3" name="灯片编号占位符 2">
            <a:extLst>
              <a:ext uri="{FF2B5EF4-FFF2-40B4-BE49-F238E27FC236}">
                <a16:creationId xmlns:a16="http://schemas.microsoft.com/office/drawing/2014/main" id="{6A465FDC-6323-4AC9-96F8-416142A20F7B}"/>
              </a:ext>
            </a:extLst>
          </p:cNvPr>
          <p:cNvSpPr>
            <a:spLocks noGrp="1"/>
          </p:cNvSpPr>
          <p:nvPr>
            <p:ph type="sldNum" sz="quarter" idx="10"/>
          </p:nvPr>
        </p:nvSpPr>
        <p:spPr>
          <a:xfrm>
            <a:off x="9271000" y="6465656"/>
            <a:ext cx="2743200" cy="365125"/>
          </a:xfrm>
        </p:spPr>
        <p:txBody>
          <a:bodyPr/>
          <a:lstStyle/>
          <a:p>
            <a:r>
              <a:rPr lang="en-US" altLang="zh-CN" dirty="0"/>
              <a:t>10</a:t>
            </a:r>
            <a:endParaRPr lang="zh-CN" altLang="en-US" dirty="0"/>
          </a:p>
        </p:txBody>
      </p:sp>
      <p:sp>
        <p:nvSpPr>
          <p:cNvPr id="4" name="文本框 3">
            <a:extLst>
              <a:ext uri="{FF2B5EF4-FFF2-40B4-BE49-F238E27FC236}">
                <a16:creationId xmlns:a16="http://schemas.microsoft.com/office/drawing/2014/main" id="{81403EE9-0B22-4CFD-9DF8-528C10F5D601}"/>
              </a:ext>
            </a:extLst>
          </p:cNvPr>
          <p:cNvSpPr txBox="1"/>
          <p:nvPr/>
        </p:nvSpPr>
        <p:spPr>
          <a:xfrm>
            <a:off x="614680" y="868044"/>
            <a:ext cx="2329484"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训练推理流程</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470CFE39-E13B-4A57-BD8A-1F70105F51E2}"/>
                  </a:ext>
                </a:extLst>
              </p:cNvPr>
              <p:cNvSpPr txBox="1"/>
              <p:nvPr/>
            </p:nvSpPr>
            <p:spPr>
              <a:xfrm>
                <a:off x="609600" y="1253530"/>
                <a:ext cx="5429500" cy="887935"/>
              </a:xfrm>
              <a:prstGeom prst="rect">
                <a:avLst/>
              </a:prstGeom>
              <a:noFill/>
            </p:spPr>
            <p:txBody>
              <a:bodyPr wrap="none" rtlCol="0">
                <a:spAutoFit/>
              </a:bodyPr>
              <a:lstStyle/>
              <a:p>
                <a:r>
                  <a:rPr lang="en-US" altLang="zh-CN" dirty="0"/>
                  <a:t>1</a:t>
                </a:r>
                <a:r>
                  <a:rPr lang="zh-CN" altLang="en-US" dirty="0"/>
                  <a:t>、</a:t>
                </a:r>
                <a:r>
                  <a:rPr lang="zh-CN" altLang="en-US" dirty="0">
                    <a:latin typeface="仿宋" panose="02010609060101010101" pitchFamily="49" charset="-122"/>
                    <a:ea typeface="仿宋" panose="02010609060101010101" pitchFamily="49" charset="-122"/>
                  </a:rPr>
                  <a:t>训练特征提取网络：</a:t>
                </a:r>
                <a:endParaRPr lang="en-US" altLang="zh-CN" dirty="0">
                  <a:latin typeface="仿宋" panose="02010609060101010101" pitchFamily="49" charset="-122"/>
                  <a:ea typeface="仿宋" panose="02010609060101010101" pitchFamily="49" charset="-122"/>
                </a:endParaRPr>
              </a:p>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m:t>
                      </m:r>
                      <m:r>
                        <m:rPr>
                          <m:sty m:val="p"/>
                        </m:rPr>
                        <a:rPr lang="en-US" altLang="zh-CN" i="1">
                          <a:latin typeface="Cambria Math" panose="02040503050406030204" pitchFamily="18" charset="0"/>
                        </a:rPr>
                        <m:t>oss</m:t>
                      </m:r>
                      <m:r>
                        <a:rPr lang="en-US" altLang="zh-CN" b="0" i="0"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b="0" i="1" smtClean="0">
                                      <a:latin typeface="Cambria Math" panose="02040503050406030204" pitchFamily="18" charset="0"/>
                                    </a:rPr>
                                    <m:t>𝑖</m:t>
                                  </m:r>
                                </m:sub>
                                <m:sup>
                                  <m:r>
                                    <a:rPr lang="en-US" altLang="zh-CN" i="1">
                                      <a:latin typeface="Cambria Math" panose="02040503050406030204" pitchFamily="18" charset="0"/>
                                    </a:rPr>
                                    <m:t> </m:t>
                                  </m:r>
                                </m:sup>
                              </m:sSubSup>
                            </m:e>
                          </m:d>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Σ</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b="0" i="1" smtClean="0">
                                  <a:latin typeface="Cambria Math" panose="02040503050406030204" pitchFamily="18" charset="0"/>
                                </a:rPr>
                                <m:t>𝑖</m:t>
                              </m:r>
                            </m:sub>
                            <m:sup>
                              <m:r>
                                <a:rPr lang="en-US" altLang="zh-CN" i="1">
                                  <a:latin typeface="Cambria Math" panose="02040503050406030204" pitchFamily="18" charset="0"/>
                                </a:rPr>
                                <m:t> </m:t>
                              </m:r>
                            </m:sup>
                          </m:sSubSup>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𝑖</m:t>
                              </m:r>
                            </m:sub>
                            <m:sup>
                              <m:r>
                                <a:rPr lang="en-US" altLang="zh-CN" i="1">
                                  <a:latin typeface="Cambria Math" panose="02040503050406030204" pitchFamily="18" charset="0"/>
                                </a:rPr>
                                <m:t> </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 </m:t>
                              </m:r>
                            </m:sup>
                          </m:sSubSup>
                        </m:e>
                      </m:d>
                    </m:oMath>
                  </m:oMathPara>
                </a14:m>
                <a:endParaRPr lang="zh-CN" altLang="en-US" dirty="0"/>
              </a:p>
            </p:txBody>
          </p:sp>
        </mc:Choice>
        <mc:Fallback>
          <p:sp>
            <p:nvSpPr>
              <p:cNvPr id="5" name="文本框 4">
                <a:extLst>
                  <a:ext uri="{FF2B5EF4-FFF2-40B4-BE49-F238E27FC236}">
                    <a16:creationId xmlns:a16="http://schemas.microsoft.com/office/drawing/2014/main" id="{470CFE39-E13B-4A57-BD8A-1F70105F51E2}"/>
                  </a:ext>
                </a:extLst>
              </p:cNvPr>
              <p:cNvSpPr txBox="1">
                <a:spLocks noRot="1" noChangeAspect="1" noMove="1" noResize="1" noEditPoints="1" noAdjustHandles="1" noChangeArrowheads="1" noChangeShapeType="1" noTextEdit="1"/>
              </p:cNvSpPr>
              <p:nvPr/>
            </p:nvSpPr>
            <p:spPr>
              <a:xfrm>
                <a:off x="609600" y="1253530"/>
                <a:ext cx="5429500" cy="887935"/>
              </a:xfrm>
              <a:prstGeom prst="rect">
                <a:avLst/>
              </a:prstGeom>
              <a:blipFill>
                <a:blip r:embed="rId3"/>
                <a:stretch>
                  <a:fillRect l="-898" t="-62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209755B4-1BBC-47E3-95D0-1AAE32B1F486}"/>
                  </a:ext>
                </a:extLst>
              </p:cNvPr>
              <p:cNvSpPr txBox="1"/>
              <p:nvPr/>
            </p:nvSpPr>
            <p:spPr>
              <a:xfrm>
                <a:off x="609600" y="2084127"/>
                <a:ext cx="6642101" cy="4864665"/>
              </a:xfrm>
              <a:prstGeom prst="rect">
                <a:avLst/>
              </a:prstGeom>
              <a:noFill/>
            </p:spPr>
            <p:txBody>
              <a:bodyPr wrap="square" rtlCol="0">
                <a:spAutoFit/>
              </a:bodyPr>
              <a:lstStyle/>
              <a:p>
                <a:r>
                  <a:rPr lang="en-US" altLang="zh-CN" dirty="0"/>
                  <a:t>2</a:t>
                </a:r>
                <a:r>
                  <a:rPr lang="zh-CN" altLang="en-US" dirty="0"/>
                  <a:t>、</a:t>
                </a:r>
                <a:r>
                  <a:rPr lang="zh-CN" altLang="en-US" dirty="0">
                    <a:latin typeface="仿宋" panose="02010609060101010101" pitchFamily="49" charset="-122"/>
                    <a:ea typeface="仿宋" panose="02010609060101010101" pitchFamily="49" charset="-122"/>
                  </a:rPr>
                  <a:t>拟合分类模型</a:t>
                </a:r>
                <a:endParaRPr lang="en-US" altLang="zh-CN" dirty="0">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为每根天线对应的数据拟合混合高斯分布和威布尔分布</a:t>
                </a:r>
                <a:br>
                  <a:rPr lang="en-US" altLang="zh-CN" dirty="0"/>
                </a:b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ad>
                          <m:radPr>
                            <m:degHide m:val="on"/>
                            <m:ctrlPr>
                              <a:rPr lang="en-US" altLang="zh-CN" i="1">
                                <a:latin typeface="Cambria Math" panose="02040503050406030204" pitchFamily="18" charset="0"/>
                              </a:rPr>
                            </m:ctrlPr>
                          </m:radPr>
                          <m:deg/>
                          <m:e>
                            <m:sSup>
                              <m:sSupPr>
                                <m:ctrlPr>
                                  <a:rPr lang="en-US" altLang="zh-CN" i="1">
                                    <a:latin typeface="Cambria Math" panose="02040503050406030204" pitchFamily="18" charset="0"/>
                                  </a:rPr>
                                </m:ctrlPr>
                              </m:sSupPr>
                              <m:e>
                                <m:r>
                                  <a:rPr lang="en-US" altLang="zh-CN" i="1">
                                    <a:latin typeface="Cambria Math" panose="02040503050406030204" pitchFamily="18" charset="0"/>
                                  </a:rPr>
                                  <m:t>(2</m:t>
                                </m:r>
                                <m:r>
                                  <a:rPr lang="zh-CN" altLang="en-US" i="1">
                                    <a:latin typeface="Cambria Math" panose="02040503050406030204" pitchFamily="18" charset="0"/>
                                  </a:rPr>
                                  <m:t>𝜋</m:t>
                                </m:r>
                                <m:r>
                                  <a:rPr lang="en-US" altLang="zh-CN" i="1">
                                    <a:latin typeface="Cambria Math" panose="02040503050406030204" pitchFamily="18" charset="0"/>
                                  </a:rPr>
                                  <m:t>)</m:t>
                                </m:r>
                              </m:e>
                              <m:sup>
                                <m:r>
                                  <a:rPr lang="en-US" altLang="zh-CN" i="1">
                                    <a:latin typeface="Cambria Math" panose="02040503050406030204" pitchFamily="18" charset="0"/>
                                  </a:rPr>
                                  <m:t>𝑚</m:t>
                                </m:r>
                              </m:sup>
                            </m:sSup>
                            <m:d>
                              <m:dPr>
                                <m:begChr m:val="|"/>
                                <m:endChr m:val="|"/>
                                <m:ctrlPr>
                                  <a:rPr lang="en-US" altLang="zh-CN" i="1">
                                    <a:latin typeface="Cambria Math" panose="02040503050406030204" pitchFamily="18" charset="0"/>
                                  </a:rPr>
                                </m:ctrlPr>
                              </m:dPr>
                              <m:e>
                                <m:r>
                                  <m:rPr>
                                    <m:sty m:val="p"/>
                                  </m:rPr>
                                  <a:rPr lang="en-US" altLang="zh-CN" i="1">
                                    <a:latin typeface="Cambria Math" panose="02040503050406030204" pitchFamily="18" charset="0"/>
                                  </a:rPr>
                                  <m:t>Σ</m:t>
                                </m:r>
                                <m:r>
                                  <m:rPr>
                                    <m:nor/>
                                  </m:rPr>
                                  <a:rPr lang="en-US" altLang="zh-CN" dirty="0"/>
                                  <m:t> </m:t>
                                </m:r>
                              </m:e>
                            </m:d>
                          </m:e>
                        </m:rad>
                      </m:den>
                    </m:f>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 </m:t>
                                        </m:r>
                                      </m:sup>
                                    </m:sSubSup>
                                  </m:e>
                                </m:d>
                              </m:e>
                              <m:sup>
                                <m:r>
                                  <a:rPr lang="en-US" altLang="zh-CN" i="1">
                                    <a:latin typeface="Cambria Math" panose="02040503050406030204" pitchFamily="18" charset="0"/>
                                  </a:rPr>
                                  <m:t>𝑇</m:t>
                                </m:r>
                              </m:sup>
                            </m:sSup>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rPr>
                                  <m:t>Σ</m:t>
                                </m:r>
                              </m:e>
                              <m:sup>
                                <m:r>
                                  <a:rPr lang="en-US" altLang="zh-CN" i="1">
                                    <a:latin typeface="Cambria Math" panose="02040503050406030204" pitchFamily="18" charset="0"/>
                                  </a:rPr>
                                  <m:t>−1</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𝜇</m:t>
                                    </m:r>
                                  </m:e>
                                  <m:sub>
                                    <m:r>
                                      <a:rPr lang="en-US" altLang="zh-CN" i="1">
                                        <a:latin typeface="Cambria Math" panose="02040503050406030204" pitchFamily="18" charset="0"/>
                                      </a:rPr>
                                      <m:t>𝑦</m:t>
                                    </m:r>
                                  </m:sub>
                                  <m:sup>
                                    <m:r>
                                      <a:rPr lang="en-US" altLang="zh-CN" i="1">
                                        <a:latin typeface="Cambria Math" panose="02040503050406030204" pitchFamily="18" charset="0"/>
                                      </a:rPr>
                                      <m:t> </m:t>
                                    </m:r>
                                  </m:sup>
                                </m:sSubSup>
                              </m:e>
                            </m:d>
                          </m:e>
                        </m:d>
                      </m:e>
                    </m:func>
                  </m:oMath>
                </a14:m>
                <a:br>
                  <a:rPr lang="en-US" altLang="zh-CN" dirty="0"/>
                </a:b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a:latin typeface="Cambria Math" panose="02040503050406030204" pitchFamily="18" charset="0"/>
                          </a:rPr>
                          <m:t>y</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r>
                      <a:rPr lang="en-US" altLang="zh-CN" i="1">
                        <a:latin typeface="Cambria Math" panose="02040503050406030204" pitchFamily="18" charset="0"/>
                      </a:rPr>
                      <m:t>=1−</m:t>
                    </m:r>
                    <m:r>
                      <m:rPr>
                        <m:sty m:val="p"/>
                      </m:rPr>
                      <a:rPr lang="en-US" altLang="zh-CN">
                        <a:latin typeface="Cambria Math" panose="02040503050406030204" pitchFamily="18" charset="0"/>
                      </a:rPr>
                      <m:t>exp</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b="0" i="1" smtClean="0">
                                        <a:latin typeface="Cambria Math" panose="02040503050406030204" pitchFamily="18" charset="0"/>
                                      </a:rPr>
                                      <m:t>𝑦</m:t>
                                    </m:r>
                                  </m:sub>
                                </m:sSub>
                              </m:num>
                              <m:den>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λ</m:t>
                                    </m:r>
                                  </m:e>
                                  <m:sub>
                                    <m:r>
                                      <a:rPr lang="en-US" altLang="zh-CN" b="0" i="1" smtClean="0">
                                        <a:latin typeface="Cambria Math" panose="02040503050406030204" pitchFamily="18" charset="0"/>
                                      </a:rPr>
                                      <m:t>𝑦</m:t>
                                    </m:r>
                                  </m:sub>
                                </m:sSub>
                              </m:den>
                            </m:f>
                          </m:e>
                        </m:d>
                      </m:e>
                      <m:sup>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k</m:t>
                            </m:r>
                          </m:e>
                          <m:sub>
                            <m:r>
                              <a:rPr lang="en-US" altLang="zh-CN" b="0" i="1" smtClean="0">
                                <a:latin typeface="Cambria Math" panose="02040503050406030204" pitchFamily="18" charset="0"/>
                              </a:rPr>
                              <m:t>𝑦</m:t>
                            </m:r>
                          </m:sub>
                        </m:sSub>
                      </m:sup>
                    </m:sSup>
                  </m:oMath>
                </a14:m>
                <a:endParaRPr lang="en-US" altLang="zh-CN" dirty="0"/>
              </a:p>
              <a:p>
                <a:pPr marL="742950" lvl="1"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计算二元决策分数</a:t>
                </a:r>
                <a:br>
                  <a:rPr lang="en-US" altLang="zh-CN" dirty="0"/>
                </a:b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𝑙𝑜𝑔𝑃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lim>
                        </m:limLow>
                      </m:fName>
                      <m:e>
                        <m:r>
                          <a:rPr lang="en-US" altLang="zh-CN" b="0" i="1" smtClean="0">
                            <a:latin typeface="Cambria Math" panose="02040503050406030204" pitchFamily="18" charset="0"/>
                          </a:rPr>
                          <m:t>(</m:t>
                        </m:r>
                        <m:r>
                          <a:rPr lang="en-US" altLang="zh-CN" b="0" i="1" smtClean="0">
                            <a:latin typeface="Cambria Math" panose="02040503050406030204" pitchFamily="18" charset="0"/>
                          </a:rPr>
                          <m:t>𝑙𝑜𝑔𝑃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e>
                    </m:func>
                  </m:oMath>
                </a14:m>
                <a:endParaRPr lang="en-US" altLang="zh-CN" dirty="0"/>
              </a:p>
              <a:p>
                <a:pPr marL="742950" lvl="1"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对</a:t>
                </a:r>
                <a:r>
                  <a:rPr lang="en-US" altLang="zh-CN" dirty="0">
                    <a:latin typeface="仿宋" panose="02010609060101010101" pitchFamily="49" charset="-122"/>
                    <a:ea typeface="仿宋" panose="02010609060101010101" pitchFamily="49" charset="-122"/>
                  </a:rPr>
                  <a:t>S</a:t>
                </a:r>
                <a:r>
                  <a:rPr lang="zh-CN" altLang="en-US" dirty="0">
                    <a:latin typeface="仿宋" panose="02010609060101010101" pitchFamily="49" charset="-122"/>
                    <a:ea typeface="仿宋" panose="02010609060101010101" pitchFamily="49" charset="-122"/>
                  </a:rPr>
                  <a:t>进行排序选取正类样本和父类样本中的边界样本，分别拟合正向威布尔分布和反向威布尔分布：</a:t>
                </a:r>
                <a:br>
                  <a:rPr lang="en-US" altLang="zh-CN" dirty="0"/>
                </a:b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a:latin typeface="Cambria Math" panose="02040503050406030204" pitchFamily="18" charset="0"/>
                          </a:rPr>
                          <m:t>η</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r>
                      <a:rPr lang="en-US" altLang="zh-CN" i="1">
                        <a:latin typeface="Cambria Math" panose="02040503050406030204" pitchFamily="18" charset="0"/>
                      </a:rPr>
                      <m:t>=1−</m:t>
                    </m:r>
                    <m:r>
                      <m:rPr>
                        <m:sty m:val="p"/>
                      </m:rPr>
                      <a:rPr lang="en-US" altLang="zh-CN">
                        <a:latin typeface="Cambria Math" panose="02040503050406030204" pitchFamily="18" charset="0"/>
                      </a:rPr>
                      <m:t>exp</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m:rPr>
                                        <m:sty m:val="p"/>
                                      </m:rPr>
                                      <a:rPr lang="en-US" altLang="zh-CN" i="1">
                                        <a:latin typeface="Cambria Math" panose="02040503050406030204" pitchFamily="18" charset="0"/>
                                      </a:rPr>
                                      <m:t>η</m:t>
                                    </m:r>
                                  </m:sub>
                                </m:sSub>
                              </m:num>
                              <m:den>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λ</m:t>
                                    </m:r>
                                  </m:e>
                                  <m:sub>
                                    <m:r>
                                      <m:rPr>
                                        <m:sty m:val="p"/>
                                      </m:rPr>
                                      <a:rPr lang="en-US" altLang="zh-CN" i="1">
                                        <a:latin typeface="Cambria Math" panose="02040503050406030204" pitchFamily="18" charset="0"/>
                                      </a:rPr>
                                      <m:t>η</m:t>
                                    </m:r>
                                  </m:sub>
                                </m:sSub>
                              </m:den>
                            </m:f>
                          </m:e>
                        </m:d>
                      </m:e>
                      <m:sup>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k</m:t>
                            </m:r>
                          </m:e>
                          <m:sub>
                            <m:r>
                              <m:rPr>
                                <m:sty m:val="p"/>
                              </m:rPr>
                              <a:rPr lang="en-US" altLang="zh-CN" i="1">
                                <a:latin typeface="Cambria Math" panose="02040503050406030204" pitchFamily="18" charset="0"/>
                              </a:rPr>
                              <m:t>η</m:t>
                            </m:r>
                          </m:sub>
                        </m:sSub>
                      </m:sup>
                    </m:sSup>
                  </m:oMath>
                </a14:m>
                <a:br>
                  <a:rPr lang="en-US" altLang="zh-CN" dirty="0"/>
                </a:b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a:latin typeface="Cambria Math" panose="02040503050406030204" pitchFamily="18" charset="0"/>
                          </a:rPr>
                          <m:t>𝜑</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r>
                      <a:rPr lang="en-US" altLang="zh-CN" i="1">
                        <a:latin typeface="Cambria Math" panose="02040503050406030204" pitchFamily="18" charset="0"/>
                      </a:rPr>
                      <m:t>=</m:t>
                    </m:r>
                    <m:r>
                      <a:rPr lang="en-US" altLang="zh-CN">
                        <a:latin typeface="Cambria Math" panose="02040503050406030204" pitchFamily="18" charset="0"/>
                      </a:rPr>
                      <m:t>1−</m:t>
                    </m:r>
                    <m:r>
                      <m:rPr>
                        <m:sty m:val="p"/>
                      </m:rPr>
                      <a:rPr lang="en-US" altLang="zh-CN">
                        <a:latin typeface="Cambria Math" panose="02040503050406030204" pitchFamily="18" charset="0"/>
                      </a:rPr>
                      <m:t>exp</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𝜑</m:t>
                                </m:r>
                              </m:sub>
                            </m:sSub>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num>
                          <m:den>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𝜑</m:t>
                                </m:r>
                              </m:sub>
                            </m:sSub>
                          </m:den>
                        </m:f>
                        <m:r>
                          <a:rPr lang="en-US" altLang="zh-CN" i="1">
                            <a:latin typeface="Cambria Math" panose="02040503050406030204" pitchFamily="18" charset="0"/>
                          </a:rPr>
                          <m:t>)</m:t>
                        </m:r>
                      </m:e>
                      <m:sup>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k</m:t>
                            </m:r>
                          </m:e>
                          <m:sub>
                            <m:r>
                              <a:rPr lang="en-US" altLang="zh-CN" i="1">
                                <a:latin typeface="Cambria Math" panose="02040503050406030204" pitchFamily="18" charset="0"/>
                                <a:ea typeface="Cambria Math" panose="02040503050406030204" pitchFamily="18" charset="0"/>
                              </a:rPr>
                              <m:t>𝜑</m:t>
                            </m:r>
                          </m:sub>
                        </m:sSub>
                      </m:sup>
                    </m:sSup>
                    <m:r>
                      <a:rPr lang="en-US" altLang="zh-CN" i="1">
                        <a:latin typeface="Cambria Math" panose="02040503050406030204" pitchFamily="18" charset="0"/>
                      </a:rPr>
                      <m:t>)</m:t>
                    </m:r>
                  </m:oMath>
                </a14:m>
                <a:endParaRPr lang="zh-CN" altLang="en-US" dirty="0"/>
              </a:p>
              <a:p>
                <a:pPr marL="742950" lvl="1"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输出分类分数：</a:t>
                </a:r>
                <a14:m>
                  <m:oMath xmlns:m="http://schemas.openxmlformats.org/officeDocument/2006/math">
                    <m:r>
                      <a:rPr lang="en-US" altLang="zh-CN" b="0" i="1" smtClean="0">
                        <a:latin typeface="Cambria Math" panose="02040503050406030204" pitchFamily="18" charset="0"/>
                      </a:rPr>
                      <m:t>𝑆</m:t>
                    </m:r>
                    <m:r>
                      <m:rPr>
                        <m:sty m:val="p"/>
                      </m:rPr>
                      <a:rPr lang="en-US" altLang="zh-CN" i="1">
                        <a:latin typeface="Cambria Math" panose="02040503050406030204" pitchFamily="18" charset="0"/>
                      </a:rPr>
                      <m:t>core</m:t>
                    </m:r>
                  </m:oMath>
                </a14:m>
                <a:r>
                  <a:rPr lang="zh-CN" altLang="en-US" dirty="0"/>
                  <a:t> </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a:latin typeface="Cambria Math" panose="02040503050406030204" pitchFamily="18" charset="0"/>
                          </a:rPr>
                          <m:t>η</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oMath>
                </a14:m>
                <a:r>
                  <a:rPr lang="en-US" altLang="zh-CN" dirty="0"/>
                  <a:t>*(1-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zh-CN" altLang="en-US" i="1">
                            <a:latin typeface="Cambria Math" panose="02040503050406030204" pitchFamily="18" charset="0"/>
                          </a:rPr>
                          <m:t>𝜑</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oMath>
                </a14:m>
                <a:r>
                  <a:rPr lang="en-US" altLang="zh-CN" dirty="0"/>
                  <a:t>) </a:t>
                </a:r>
                <a:endParaRPr lang="zh-CN" altLang="en-US" dirty="0"/>
              </a:p>
            </p:txBody>
          </p:sp>
        </mc:Choice>
        <mc:Fallback>
          <p:sp>
            <p:nvSpPr>
              <p:cNvPr id="6" name="文本框 5">
                <a:extLst>
                  <a:ext uri="{FF2B5EF4-FFF2-40B4-BE49-F238E27FC236}">
                    <a16:creationId xmlns:a16="http://schemas.microsoft.com/office/drawing/2014/main" id="{209755B4-1BBC-47E3-95D0-1AAE32B1F486}"/>
                  </a:ext>
                </a:extLst>
              </p:cNvPr>
              <p:cNvSpPr txBox="1">
                <a:spLocks noRot="1" noChangeAspect="1" noMove="1" noResize="1" noEditPoints="1" noAdjustHandles="1" noChangeArrowheads="1" noChangeShapeType="1" noTextEdit="1"/>
              </p:cNvSpPr>
              <p:nvPr/>
            </p:nvSpPr>
            <p:spPr>
              <a:xfrm>
                <a:off x="609600" y="2084127"/>
                <a:ext cx="6642101" cy="4864665"/>
              </a:xfrm>
              <a:prstGeom prst="rect">
                <a:avLst/>
              </a:prstGeom>
              <a:blipFill>
                <a:blip r:embed="rId4"/>
                <a:stretch>
                  <a:fillRect l="-734" t="-1128" b="-627"/>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2A131F53-1010-4DE2-A489-9C4AD9AC16DF}"/>
              </a:ext>
            </a:extLst>
          </p:cNvPr>
          <p:cNvSpPr txBox="1"/>
          <p:nvPr/>
        </p:nvSpPr>
        <p:spPr>
          <a:xfrm>
            <a:off x="7848600" y="1400522"/>
            <a:ext cx="877163" cy="369332"/>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推理：</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23A4CCB0-9718-4BFF-A064-3906C090EE3D}"/>
                  </a:ext>
                </a:extLst>
              </p:cNvPr>
              <p:cNvSpPr txBox="1"/>
              <p:nvPr/>
            </p:nvSpPr>
            <p:spPr>
              <a:xfrm>
                <a:off x="7647941" y="1769854"/>
                <a:ext cx="4366259" cy="2645661"/>
              </a:xfrm>
              <a:prstGeom prst="rect">
                <a:avLst/>
              </a:prstGeom>
              <a:noFill/>
            </p:spPr>
            <p:txBody>
              <a:bodyPr wrap="square" rtlCol="0">
                <a:spAutoFit/>
              </a:bodyPr>
              <a:lstStyle/>
              <a:p>
                <a:r>
                  <a:rPr lang="en-US" altLang="zh-CN" dirty="0"/>
                  <a:t>1</a:t>
                </a:r>
                <a:r>
                  <a:rPr lang="zh-CN" altLang="en-US" dirty="0"/>
                  <a:t>、</a:t>
                </a:r>
                <a:r>
                  <a:rPr lang="zh-CN" altLang="en-US" dirty="0">
                    <a:latin typeface="仿宋" panose="02010609060101010101" pitchFamily="49" charset="-122"/>
                    <a:ea typeface="仿宋" panose="02010609060101010101" pitchFamily="49" charset="-122"/>
                  </a:rPr>
                  <a:t>对于待测样本</a:t>
                </a:r>
                <a14:m>
                  <m:oMath xmlns:m="http://schemas.openxmlformats.org/officeDocument/2006/math">
                    <m:r>
                      <a:rPr lang="en-US" altLang="zh-CN" b="0" i="1" smtClean="0">
                        <a:latin typeface="Cambria Math" panose="02040503050406030204" pitchFamily="18" charset="0"/>
                      </a:rPr>
                      <m:t>𝑥</m:t>
                    </m:r>
                  </m:oMath>
                </a14:m>
                <a:r>
                  <a:rPr lang="zh-CN" altLang="en-US" dirty="0">
                    <a:latin typeface="仿宋" panose="02010609060101010101" pitchFamily="49" charset="-122"/>
                    <a:ea typeface="仿宋" panose="02010609060101010101" pitchFamily="49" charset="-122"/>
                  </a:rPr>
                  <a:t>，计算所有发射机类中不同天线对应的高斯函数的最大值，通过下边界样本拟合威布尔分布，并选取达到目标阈值的发射机类别。</a:t>
                </a:r>
                <a:br>
                  <a:rPr lang="en-US" altLang="zh-CN" dirty="0"/>
                </a:b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y</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𝐶𝑖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𝐶𝑖</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e>
                          </m:d>
                        </m:e>
                      </m:func>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m:t>
                          </m:r>
                        </m:sub>
                      </m:sSub>
                    </m:oMath>
                  </m:oMathPara>
                </a14:m>
                <a:endParaRPr lang="en-US" altLang="zh-CN" dirty="0"/>
              </a:p>
              <a:p>
                <a:r>
                  <a:rPr lang="en-US" altLang="zh-CN" dirty="0"/>
                  <a:t>2</a:t>
                </a:r>
                <a:r>
                  <a:rPr lang="zh-CN" altLang="en-US" dirty="0"/>
                  <a:t>、</a:t>
                </a:r>
                <a:r>
                  <a:rPr lang="zh-CN" altLang="en-US" dirty="0">
                    <a:latin typeface="仿宋" panose="02010609060101010101" pitchFamily="49" charset="-122"/>
                    <a:ea typeface="仿宋" panose="02010609060101010101" pitchFamily="49" charset="-122"/>
                  </a:rPr>
                  <a:t>计算上述通过阈值的应类别的正向和反向威布尔分布的概率。</a:t>
                </a:r>
                <a:br>
                  <a:rPr lang="en-US" altLang="zh-CN" dirty="0"/>
                </a:b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𝑆</m:t>
                          </m:r>
                          <m:r>
                            <m:rPr>
                              <m:sty m:val="p"/>
                            </m:rPr>
                            <a:rPr lang="en-US" altLang="zh-CN" i="1">
                              <a:latin typeface="Cambria Math" panose="02040503050406030204" pitchFamily="18" charset="0"/>
                            </a:rPr>
                            <m:t>core</m:t>
                          </m:r>
                        </m:e>
                        <m:sub>
                          <m:r>
                            <m:rPr>
                              <m:sty m:val="p"/>
                            </m:rPr>
                            <a:rPr lang="en-US" altLang="zh-CN" i="1">
                              <a:latin typeface="Cambria Math" panose="02040503050406030204" pitchFamily="18" charset="0"/>
                            </a:rPr>
                            <m:t>η</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m:rPr>
                              <m:sty m:val="p"/>
                            </m:rPr>
                            <a:rPr lang="en-US" altLang="zh-CN" i="1">
                              <a:latin typeface="Cambria Math" panose="02040503050406030204" pitchFamily="18" charset="0"/>
                            </a:rPr>
                            <m:t>η</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oMath>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r>
                            <m:rPr>
                              <m:sty m:val="p"/>
                            </m:rPr>
                            <a:rPr lang="en-US" altLang="zh-CN" i="1">
                              <a:latin typeface="Cambria Math" panose="02040503050406030204" pitchFamily="18" charset="0"/>
                            </a:rPr>
                            <m:t>core</m:t>
                          </m:r>
                        </m:e>
                        <m:sub>
                          <m:r>
                            <a:rPr lang="en-US" altLang="zh-CN" i="1">
                              <a:latin typeface="Cambria Math" panose="02040503050406030204" pitchFamily="18" charset="0"/>
                              <a:ea typeface="Cambria Math" panose="02040503050406030204" pitchFamily="18" charset="0"/>
                            </a:rPr>
                            <m:t>𝜑</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ea typeface="Cambria Math" panose="02040503050406030204" pitchFamily="18" charset="0"/>
                            </a:rPr>
                            <m:t>𝜑</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e>
                      </m:d>
                    </m:oMath>
                  </m:oMathPara>
                </a14:m>
                <a:endParaRPr lang="zh-CN" altLang="en-US" dirty="0"/>
              </a:p>
            </p:txBody>
          </p:sp>
        </mc:Choice>
        <mc:Fallback>
          <p:sp>
            <p:nvSpPr>
              <p:cNvPr id="9" name="文本框 8">
                <a:extLst>
                  <a:ext uri="{FF2B5EF4-FFF2-40B4-BE49-F238E27FC236}">
                    <a16:creationId xmlns:a16="http://schemas.microsoft.com/office/drawing/2014/main" id="{23A4CCB0-9718-4BFF-A064-3906C090EE3D}"/>
                  </a:ext>
                </a:extLst>
              </p:cNvPr>
              <p:cNvSpPr txBox="1">
                <a:spLocks noRot="1" noChangeAspect="1" noMove="1" noResize="1" noEditPoints="1" noAdjustHandles="1" noChangeArrowheads="1" noChangeShapeType="1" noTextEdit="1"/>
              </p:cNvSpPr>
              <p:nvPr/>
            </p:nvSpPr>
            <p:spPr>
              <a:xfrm>
                <a:off x="7647941" y="1769854"/>
                <a:ext cx="4366259" cy="2645661"/>
              </a:xfrm>
              <a:prstGeom prst="rect">
                <a:avLst/>
              </a:prstGeom>
              <a:blipFill>
                <a:blip r:embed="rId5"/>
                <a:stretch>
                  <a:fillRect l="-1257" t="-1843" r="-419" b="-11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FC588F76-B18B-45E6-989C-57D28FF8FB4C}"/>
                  </a:ext>
                </a:extLst>
              </p:cNvPr>
              <p:cNvSpPr txBox="1"/>
              <p:nvPr/>
            </p:nvSpPr>
            <p:spPr>
              <a:xfrm>
                <a:off x="7647941" y="4470708"/>
                <a:ext cx="3402278" cy="1244764"/>
              </a:xfrm>
              <a:prstGeom prst="rect">
                <a:avLst/>
              </a:prstGeom>
              <a:noFill/>
            </p:spPr>
            <p:txBody>
              <a:bodyPr wrap="none" rtlCol="0">
                <a:spAutoFit/>
              </a:bodyPr>
              <a:lstStyle/>
              <a:p>
                <a:r>
                  <a:rPr lang="en-US" altLang="zh-CN" dirty="0"/>
                  <a:t>3</a:t>
                </a:r>
                <a:r>
                  <a:rPr lang="zh-CN" altLang="en-US" dirty="0"/>
                  <a:t>、</a:t>
                </a:r>
                <a:r>
                  <a:rPr lang="zh-CN" altLang="en-US" dirty="0">
                    <a:latin typeface="仿宋" panose="02010609060101010101" pitchFamily="49" charset="-122"/>
                    <a:ea typeface="仿宋" panose="02010609060101010101" pitchFamily="49" charset="-122"/>
                  </a:rPr>
                  <a:t>决策分类</a:t>
                </a:r>
                <a:br>
                  <a:rPr lang="en-US" altLang="zh-CN" dirty="0"/>
                </a:b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m:rPr>
                          <m:sty m:val="p"/>
                        </m:rPr>
                        <a:rPr lang="en-US" altLang="zh-CN" i="1">
                          <a:latin typeface="Cambria Math" panose="02040503050406030204" pitchFamily="18" charset="0"/>
                        </a:rPr>
                        <m:t>core</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r>
                            <m:rPr>
                              <m:sty m:val="p"/>
                            </m:rPr>
                            <a:rPr lang="en-US" altLang="zh-CN" i="1">
                              <a:latin typeface="Cambria Math" panose="02040503050406030204" pitchFamily="18" charset="0"/>
                            </a:rPr>
                            <m:t>core</m:t>
                          </m:r>
                        </m:e>
                        <m:sub>
                          <m:r>
                            <m:rPr>
                              <m:sty m:val="p"/>
                            </m:rPr>
                            <a:rPr lang="en-US" altLang="zh-CN" i="1">
                              <a:latin typeface="Cambria Math" panose="02040503050406030204" pitchFamily="18" charset="0"/>
                            </a:rPr>
                            <m:t>η</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r>
                                <m:rPr>
                                  <m:sty m:val="p"/>
                                </m:rPr>
                                <a:rPr lang="en-US" altLang="zh-CN" i="1">
                                  <a:latin typeface="Cambria Math" panose="02040503050406030204" pitchFamily="18" charset="0"/>
                                </a:rPr>
                                <m:t>core</m:t>
                              </m:r>
                            </m:e>
                            <m:sub>
                              <m:r>
                                <a:rPr lang="en-US" altLang="zh-CN" i="1">
                                  <a:latin typeface="Cambria Math" panose="02040503050406030204" pitchFamily="18" charset="0"/>
                                  <a:ea typeface="Cambria Math" panose="02040503050406030204" pitchFamily="18" charset="0"/>
                                </a:rPr>
                                <m:t>𝜑</m:t>
                              </m:r>
                            </m:sub>
                          </m:sSub>
                        </m:e>
                      </m:d>
                    </m:oMath>
                    <m:oMath xmlns:m="http://schemas.openxmlformats.org/officeDocument/2006/math">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y</m:t>
                          </m:r>
                        </m:e>
                        <m:sub>
                          <m:r>
                            <a:rPr lang="en-US" altLang="zh-CN" i="1">
                              <a:latin typeface="Cambria Math" panose="02040503050406030204" pitchFamily="18" charset="0"/>
                            </a:rPr>
                            <m:t>𝑖</m:t>
                          </m:r>
                        </m:sub>
                      </m:sSub>
                      <m:r>
                        <a:rPr lang="en-US" altLang="zh-CN" b="0" i="0"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rPr>
                        <m:t>Score</m:t>
                      </m:r>
                      <m:r>
                        <a:rPr lang="en-US" altLang="zh-CN" b="0" i="0" smtClean="0">
                          <a:latin typeface="Cambria Math" panose="02040503050406030204" pitchFamily="18" charset="0"/>
                        </a:rPr>
                        <m:t>&gt;</m:t>
                      </m:r>
                      <m:sSub>
                        <m:sSubPr>
                          <m:ctrlPr>
                            <a:rPr lang="en-US" altLang="zh-CN" b="0" i="1" smtClean="0">
                              <a:latin typeface="Cambria Math" panose="02040503050406030204" pitchFamily="18" charset="0"/>
                            </a:rPr>
                          </m:ctrlPr>
                        </m:sSubPr>
                        <m:e>
                          <m:r>
                            <m:rPr>
                              <m:sty m:val="p"/>
                            </m:rPr>
                            <a:rPr lang="en-US" altLang="zh-CN">
                              <a:latin typeface="Cambria Math" panose="02040503050406030204" pitchFamily="18" charset="0"/>
                            </a:rPr>
                            <m:t>Margin</m:t>
                          </m:r>
                        </m:e>
                        <m:sub>
                          <m:r>
                            <a:rPr lang="en-US" altLang="zh-CN" b="0" i="1" smtClean="0">
                              <a:latin typeface="Cambria Math" panose="02040503050406030204" pitchFamily="18" charset="0"/>
                            </a:rPr>
                            <m:t>𝑖</m:t>
                          </m:r>
                        </m:sub>
                      </m:sSub>
                    </m:oMath>
                  </m:oMathPara>
                </a14:m>
                <a:br>
                  <a:rPr lang="en-US" altLang="zh-CN" dirty="0"/>
                </a:br>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𝑎𝑟𝑔𝑚𝑎𝑥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𝑆𝑐𝑜𝑟𝑒</m:t>
                        </m:r>
                      </m:e>
                    </m:d>
                  </m:oMath>
                </a14:m>
                <a:endParaRPr lang="en-US" altLang="zh-CN" b="0" i="1" dirty="0">
                  <a:latin typeface="Cambria Math" panose="02040503050406030204" pitchFamily="18" charset="0"/>
                </a:endParaRPr>
              </a:p>
            </p:txBody>
          </p:sp>
        </mc:Choice>
        <mc:Fallback>
          <p:sp>
            <p:nvSpPr>
              <p:cNvPr id="10" name="文本框 9">
                <a:extLst>
                  <a:ext uri="{FF2B5EF4-FFF2-40B4-BE49-F238E27FC236}">
                    <a16:creationId xmlns:a16="http://schemas.microsoft.com/office/drawing/2014/main" id="{FC588F76-B18B-45E6-989C-57D28FF8FB4C}"/>
                  </a:ext>
                </a:extLst>
              </p:cNvPr>
              <p:cNvSpPr txBox="1">
                <a:spLocks noRot="1" noChangeAspect="1" noMove="1" noResize="1" noEditPoints="1" noAdjustHandles="1" noChangeArrowheads="1" noChangeShapeType="1" noTextEdit="1"/>
              </p:cNvSpPr>
              <p:nvPr/>
            </p:nvSpPr>
            <p:spPr>
              <a:xfrm>
                <a:off x="7647941" y="4470708"/>
                <a:ext cx="3402278" cy="1244764"/>
              </a:xfrm>
              <a:prstGeom prst="rect">
                <a:avLst/>
              </a:prstGeom>
              <a:blipFill>
                <a:blip r:embed="rId6"/>
                <a:stretch>
                  <a:fillRect l="-1613" t="-3902" b="-14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16DBE16-7840-47B5-8932-6A54FA385A3D}"/>
                  </a:ext>
                </a:extLst>
              </p:cNvPr>
              <p:cNvSpPr txBox="1"/>
              <p:nvPr/>
            </p:nvSpPr>
            <p:spPr>
              <a:xfrm>
                <a:off x="7739099" y="5730277"/>
                <a:ext cx="250581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𝑒𝑙𝑠𝑒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𝑈𝑛𝑘𝑛𝑜𝑤𝑛</m:t>
                      </m:r>
                    </m:oMath>
                  </m:oMathPara>
                </a14:m>
                <a:endParaRPr lang="zh-CN" altLang="en-US" dirty="0"/>
              </a:p>
            </p:txBody>
          </p:sp>
        </mc:Choice>
        <mc:Fallback>
          <p:sp>
            <p:nvSpPr>
              <p:cNvPr id="11" name="文本框 10">
                <a:extLst>
                  <a:ext uri="{FF2B5EF4-FFF2-40B4-BE49-F238E27FC236}">
                    <a16:creationId xmlns:a16="http://schemas.microsoft.com/office/drawing/2014/main" id="{F16DBE16-7840-47B5-8932-6A54FA385A3D}"/>
                  </a:ext>
                </a:extLst>
              </p:cNvPr>
              <p:cNvSpPr txBox="1">
                <a:spLocks noRot="1" noChangeAspect="1" noMove="1" noResize="1" noEditPoints="1" noAdjustHandles="1" noChangeArrowheads="1" noChangeShapeType="1" noTextEdit="1"/>
              </p:cNvSpPr>
              <p:nvPr/>
            </p:nvSpPr>
            <p:spPr>
              <a:xfrm>
                <a:off x="7739099" y="5730277"/>
                <a:ext cx="2505814"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FED66118-C098-43AC-AE17-7BB3AB2A3934}"/>
                  </a:ext>
                </a:extLst>
              </p:cNvPr>
              <p:cNvSpPr txBox="1"/>
              <p:nvPr/>
            </p:nvSpPr>
            <p:spPr>
              <a:xfrm>
                <a:off x="7656142" y="6012415"/>
                <a:ext cx="3266728" cy="8183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𝑀𝑎𝑟𝑔𝑖𝑛</m:t>
                      </m:r>
                      <m:r>
                        <a:rPr lang="en-US" altLang="zh-CN" b="0" i="1" smtClean="0">
                          <a:latin typeface="Cambria Math" panose="02040503050406030204" pitchFamily="18" charset="0"/>
                        </a:rPr>
                        <m:t>=0.5 ∗(1−</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𝑇</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𝐸</m:t>
                                  </m:r>
                                </m:sub>
                              </m:sSub>
                            </m:den>
                          </m:f>
                        </m:e>
                      </m:rad>
                      <m:r>
                        <a:rPr lang="en-US" altLang="zh-CN" b="0" i="1" smtClean="0">
                          <a:latin typeface="Cambria Math" panose="02040503050406030204" pitchFamily="18" charset="0"/>
                        </a:rPr>
                        <m:t>)</m:t>
                      </m:r>
                    </m:oMath>
                  </m:oMathPara>
                </a14:m>
                <a:endParaRPr lang="zh-CN" altLang="en-US" dirty="0"/>
              </a:p>
            </p:txBody>
          </p:sp>
        </mc:Choice>
        <mc:Fallback>
          <p:sp>
            <p:nvSpPr>
              <p:cNvPr id="12" name="文本框 11">
                <a:extLst>
                  <a:ext uri="{FF2B5EF4-FFF2-40B4-BE49-F238E27FC236}">
                    <a16:creationId xmlns:a16="http://schemas.microsoft.com/office/drawing/2014/main" id="{FED66118-C098-43AC-AE17-7BB3AB2A3934}"/>
                  </a:ext>
                </a:extLst>
              </p:cNvPr>
              <p:cNvSpPr txBox="1">
                <a:spLocks noRot="1" noChangeAspect="1" noMove="1" noResize="1" noEditPoints="1" noAdjustHandles="1" noChangeArrowheads="1" noChangeShapeType="1" noTextEdit="1"/>
              </p:cNvSpPr>
              <p:nvPr/>
            </p:nvSpPr>
            <p:spPr>
              <a:xfrm>
                <a:off x="7656142" y="6012415"/>
                <a:ext cx="3266728" cy="81836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2940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8FDD646B-299E-44A2-9D71-B4D3927BF552}"/>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p:cNvGrpSpPr/>
          <p:nvPr/>
        </p:nvGrpSpPr>
        <p:grpSpPr>
          <a:xfrm>
            <a:off x="3892128" y="2349810"/>
            <a:ext cx="4407743" cy="2725662"/>
            <a:chOff x="-2765213" y="2403971"/>
            <a:chExt cx="4407743" cy="2725662"/>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研究背景与现状</a:t>
                </a: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dirty="0">
                    <a:solidFill>
                      <a:srgbClr val="203864"/>
                    </a:solidFill>
                    <a:latin typeface="微软雅黑" panose="020B0503020204020204" pitchFamily="34" charset="-122"/>
                    <a:ea typeface="微软雅黑" panose="020B0503020204020204" pitchFamily="34" charset="-122"/>
                    <a:sym typeface="Arial" panose="020B0604020202020204" pitchFamily="34" charset="0"/>
                  </a:rPr>
                  <a:t>研究内容</a:t>
                </a:r>
              </a:p>
            </p:txBody>
          </p:sp>
        </p:grpSp>
        <p:grpSp>
          <p:nvGrpSpPr>
            <p:cNvPr id="24" name="组合 23"/>
            <p:cNvGrpSpPr/>
            <p:nvPr/>
          </p:nvGrpSpPr>
          <p:grpSpPr>
            <a:xfrm>
              <a:off x="-2765213" y="3851747"/>
              <a:ext cx="4407743" cy="553998"/>
              <a:chOff x="-2765213" y="3690879"/>
              <a:chExt cx="4407743" cy="553998"/>
            </a:xfrm>
          </p:grpSpPr>
          <p:sp>
            <p:nvSpPr>
              <p:cNvPr id="31" name="菱形 30"/>
              <p:cNvSpPr/>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实验分析</a:t>
                </a:r>
              </a:p>
            </p:txBody>
          </p:sp>
        </p:grpSp>
        <p:grpSp>
          <p:nvGrpSpPr>
            <p:cNvPr id="25" name="组合 24"/>
            <p:cNvGrpSpPr/>
            <p:nvPr/>
          </p:nvGrpSpPr>
          <p:grpSpPr>
            <a:xfrm>
              <a:off x="-2765213" y="4575635"/>
              <a:ext cx="4407743" cy="553998"/>
              <a:chOff x="-2765213" y="4334333"/>
              <a:chExt cx="4407743"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扩展部分</a:t>
                </a:r>
              </a:p>
            </p:txBody>
          </p:sp>
        </p:grpSp>
      </p:grpSp>
    </p:spTree>
    <p:extLst>
      <p:ext uri="{BB962C8B-B14F-4D97-AF65-F5344CB8AC3E}">
        <p14:creationId xmlns:p14="http://schemas.microsoft.com/office/powerpoint/2010/main" val="2708251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34CEF-3968-4A1C-A5B0-138090B3191D}"/>
              </a:ext>
            </a:extLst>
          </p:cNvPr>
          <p:cNvSpPr>
            <a:spLocks noGrp="1"/>
          </p:cNvSpPr>
          <p:nvPr>
            <p:ph type="title"/>
          </p:nvPr>
        </p:nvSpPr>
        <p:spPr/>
        <p:txBody>
          <a:bodyPr/>
          <a:lstStyle/>
          <a:p>
            <a:r>
              <a:rPr lang="zh-CN" altLang="en-US" dirty="0"/>
              <a:t>实验分析</a:t>
            </a:r>
          </a:p>
        </p:txBody>
      </p:sp>
      <p:sp>
        <p:nvSpPr>
          <p:cNvPr id="3" name="灯片编号占位符 2">
            <a:extLst>
              <a:ext uri="{FF2B5EF4-FFF2-40B4-BE49-F238E27FC236}">
                <a16:creationId xmlns:a16="http://schemas.microsoft.com/office/drawing/2014/main" id="{5C39226B-780D-41FE-9B57-CCBD232DF9E3}"/>
              </a:ext>
            </a:extLst>
          </p:cNvPr>
          <p:cNvSpPr>
            <a:spLocks noGrp="1"/>
          </p:cNvSpPr>
          <p:nvPr>
            <p:ph type="sldNum" sz="quarter" idx="10"/>
          </p:nvPr>
        </p:nvSpPr>
        <p:spPr/>
        <p:txBody>
          <a:bodyPr/>
          <a:lstStyle/>
          <a:p>
            <a:r>
              <a:rPr lang="en-US" altLang="zh-CN" dirty="0"/>
              <a:t>11</a:t>
            </a:r>
            <a:endParaRPr lang="zh-CN" altLang="en-US" dirty="0"/>
          </a:p>
        </p:txBody>
      </p:sp>
      <p:sp>
        <p:nvSpPr>
          <p:cNvPr id="4" name="文本框 3">
            <a:extLst>
              <a:ext uri="{FF2B5EF4-FFF2-40B4-BE49-F238E27FC236}">
                <a16:creationId xmlns:a16="http://schemas.microsoft.com/office/drawing/2014/main" id="{886065B7-57F3-4CED-85FB-EC094BBEE9ED}"/>
              </a:ext>
            </a:extLst>
          </p:cNvPr>
          <p:cNvSpPr txBox="1"/>
          <p:nvPr/>
        </p:nvSpPr>
        <p:spPr>
          <a:xfrm>
            <a:off x="614680" y="1197937"/>
            <a:ext cx="294824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数据集、实验设置</a:t>
            </a:r>
          </a:p>
        </p:txBody>
      </p:sp>
      <p:pic>
        <p:nvPicPr>
          <p:cNvPr id="8" name="图片 7">
            <a:extLst>
              <a:ext uri="{FF2B5EF4-FFF2-40B4-BE49-F238E27FC236}">
                <a16:creationId xmlns:a16="http://schemas.microsoft.com/office/drawing/2014/main" id="{F5B75D07-7E1C-49F0-B721-D0EBDA4D9E3F}"/>
              </a:ext>
            </a:extLst>
          </p:cNvPr>
          <p:cNvPicPr>
            <a:picLocks noChangeAspect="1"/>
          </p:cNvPicPr>
          <p:nvPr/>
        </p:nvPicPr>
        <p:blipFill>
          <a:blip r:embed="rId3"/>
          <a:stretch>
            <a:fillRect/>
          </a:stretch>
        </p:blipFill>
        <p:spPr>
          <a:xfrm>
            <a:off x="691741" y="4623190"/>
            <a:ext cx="5481320" cy="381499"/>
          </a:xfrm>
          <a:prstGeom prst="rect">
            <a:avLst/>
          </a:prstGeom>
        </p:spPr>
      </p:pic>
      <p:pic>
        <p:nvPicPr>
          <p:cNvPr id="10" name="图片 9">
            <a:extLst>
              <a:ext uri="{FF2B5EF4-FFF2-40B4-BE49-F238E27FC236}">
                <a16:creationId xmlns:a16="http://schemas.microsoft.com/office/drawing/2014/main" id="{BA337F71-8FDB-4A53-9148-C3B0CB866520}"/>
              </a:ext>
            </a:extLst>
          </p:cNvPr>
          <p:cNvPicPr>
            <a:picLocks noChangeAspect="1"/>
          </p:cNvPicPr>
          <p:nvPr/>
        </p:nvPicPr>
        <p:blipFill>
          <a:blip r:embed="rId4"/>
          <a:stretch>
            <a:fillRect/>
          </a:stretch>
        </p:blipFill>
        <p:spPr>
          <a:xfrm>
            <a:off x="691741" y="2215174"/>
            <a:ext cx="5481320" cy="2024173"/>
          </a:xfrm>
          <a:prstGeom prst="rect">
            <a:avLst/>
          </a:prstGeom>
        </p:spPr>
      </p:pic>
      <p:grpSp>
        <p:nvGrpSpPr>
          <p:cNvPr id="11" name="组合 10">
            <a:extLst>
              <a:ext uri="{FF2B5EF4-FFF2-40B4-BE49-F238E27FC236}">
                <a16:creationId xmlns:a16="http://schemas.microsoft.com/office/drawing/2014/main" id="{101E520D-70FB-4DFA-9EF6-F26E6B78BBCF}"/>
              </a:ext>
            </a:extLst>
          </p:cNvPr>
          <p:cNvGrpSpPr/>
          <p:nvPr/>
        </p:nvGrpSpPr>
        <p:grpSpPr>
          <a:xfrm>
            <a:off x="7013412" y="2043445"/>
            <a:ext cx="4563907" cy="2328556"/>
            <a:chOff x="636743" y="1842392"/>
            <a:chExt cx="4647774" cy="2709170"/>
          </a:xfrm>
        </p:grpSpPr>
        <p:pic>
          <p:nvPicPr>
            <p:cNvPr id="12" name="图片 11">
              <a:extLst>
                <a:ext uri="{FF2B5EF4-FFF2-40B4-BE49-F238E27FC236}">
                  <a16:creationId xmlns:a16="http://schemas.microsoft.com/office/drawing/2014/main" id="{1C3DEC55-C698-43DC-B225-759B2E2234EE}"/>
                </a:ext>
              </a:extLst>
            </p:cNvPr>
            <p:cNvPicPr>
              <a:picLocks noChangeAspect="1"/>
            </p:cNvPicPr>
            <p:nvPr/>
          </p:nvPicPr>
          <p:blipFill>
            <a:blip r:embed="rId5"/>
            <a:stretch>
              <a:fillRect/>
            </a:stretch>
          </p:blipFill>
          <p:spPr>
            <a:xfrm>
              <a:off x="636743" y="1842392"/>
              <a:ext cx="4647774" cy="2490104"/>
            </a:xfrm>
            <a:prstGeom prst="rect">
              <a:avLst/>
            </a:prstGeom>
          </p:spPr>
        </p:pic>
        <p:sp>
          <p:nvSpPr>
            <p:cNvPr id="13" name="矩形 12">
              <a:extLst>
                <a:ext uri="{FF2B5EF4-FFF2-40B4-BE49-F238E27FC236}">
                  <a16:creationId xmlns:a16="http://schemas.microsoft.com/office/drawing/2014/main" id="{5D702C49-26C3-4D9B-8931-ABEEA9ACAAE9}"/>
                </a:ext>
              </a:extLst>
            </p:cNvPr>
            <p:cNvSpPr/>
            <p:nvPr/>
          </p:nvSpPr>
          <p:spPr>
            <a:xfrm>
              <a:off x="2220529" y="4242888"/>
              <a:ext cx="1850883"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发射</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接收机位置分布</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grpSp>
      <p:pic>
        <p:nvPicPr>
          <p:cNvPr id="14" name="图片 13">
            <a:extLst>
              <a:ext uri="{FF2B5EF4-FFF2-40B4-BE49-F238E27FC236}">
                <a16:creationId xmlns:a16="http://schemas.microsoft.com/office/drawing/2014/main" id="{BB96CB0A-C6FE-4546-80A2-16BEC83EEBD9}"/>
              </a:ext>
            </a:extLst>
          </p:cNvPr>
          <p:cNvPicPr>
            <a:picLocks noChangeAspect="1"/>
          </p:cNvPicPr>
          <p:nvPr/>
        </p:nvPicPr>
        <p:blipFill>
          <a:blip r:embed="rId6"/>
          <a:stretch>
            <a:fillRect/>
          </a:stretch>
        </p:blipFill>
        <p:spPr>
          <a:xfrm>
            <a:off x="7364276" y="4578196"/>
            <a:ext cx="4226169" cy="1469972"/>
          </a:xfrm>
          <a:prstGeom prst="rect">
            <a:avLst/>
          </a:prstGeom>
        </p:spPr>
      </p:pic>
      <p:sp>
        <p:nvSpPr>
          <p:cNvPr id="15" name="矩形 14">
            <a:extLst>
              <a:ext uri="{FF2B5EF4-FFF2-40B4-BE49-F238E27FC236}">
                <a16:creationId xmlns:a16="http://schemas.microsoft.com/office/drawing/2014/main" id="{859F0B9E-1054-42D6-80BD-1845B3A6691B}"/>
              </a:ext>
            </a:extLst>
          </p:cNvPr>
          <p:cNvSpPr/>
          <p:nvPr/>
        </p:nvSpPr>
        <p:spPr>
          <a:xfrm>
            <a:off x="8551921" y="5998141"/>
            <a:ext cx="1850883"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数据集子集基本信息</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6D6FE936-CFC4-4D74-BF3B-A660C334338B}"/>
              </a:ext>
            </a:extLst>
          </p:cNvPr>
          <p:cNvSpPr txBox="1"/>
          <p:nvPr/>
        </p:nvSpPr>
        <p:spPr>
          <a:xfrm>
            <a:off x="7256780" y="1450909"/>
            <a:ext cx="904415" cy="369332"/>
          </a:xfrm>
          <a:prstGeom prst="rect">
            <a:avLst/>
          </a:prstGeom>
          <a:noFill/>
        </p:spPr>
        <p:txBody>
          <a:bodyPr wrap="none" rtlCol="0">
            <a:spAutoFit/>
          </a:bodyPr>
          <a:lstStyle/>
          <a:p>
            <a:r>
              <a:rPr lang="en-US" altLang="zh-CN" b="1" dirty="0" err="1">
                <a:solidFill>
                  <a:schemeClr val="tx2"/>
                </a:solidFill>
                <a:latin typeface="微软雅黑" panose="020B0503020204020204" pitchFamily="34" charset="-122"/>
                <a:ea typeface="微软雅黑" panose="020B0503020204020204" pitchFamily="34" charset="-122"/>
              </a:rPr>
              <a:t>Wisig</a:t>
            </a:r>
            <a:r>
              <a:rPr lang="en-US" altLang="zh-CN" b="1" dirty="0">
                <a:solidFill>
                  <a:schemeClr val="tx2"/>
                </a:solidFill>
                <a:latin typeface="微软雅黑" panose="020B0503020204020204" pitchFamily="34" charset="-122"/>
                <a:ea typeface="微软雅黑" panose="020B0503020204020204" pitchFamily="34" charset="-122"/>
              </a:rPr>
              <a:t>:</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D96867E7-D90F-4AEB-B313-487B4E01E8D6}"/>
              </a:ext>
            </a:extLst>
          </p:cNvPr>
          <p:cNvSpPr txBox="1"/>
          <p:nvPr/>
        </p:nvSpPr>
        <p:spPr>
          <a:xfrm>
            <a:off x="398780" y="1646665"/>
            <a:ext cx="981359" cy="369332"/>
          </a:xfrm>
          <a:prstGeom prst="rect">
            <a:avLst/>
          </a:prstGeom>
          <a:noFill/>
        </p:spPr>
        <p:txBody>
          <a:bodyPr wrap="none" rtlCol="0">
            <a:spAutoFit/>
          </a:bodyPr>
          <a:lstStyle/>
          <a:p>
            <a:r>
              <a:rPr lang="en-US" altLang="zh-CN" b="1" dirty="0">
                <a:solidFill>
                  <a:schemeClr val="tx2"/>
                </a:solidFill>
                <a:latin typeface="微软雅黑" panose="020B0503020204020204" pitchFamily="34" charset="-122"/>
                <a:ea typeface="微软雅黑" panose="020B0503020204020204" pitchFamily="34" charset="-122"/>
              </a:rPr>
              <a:t>CDRR: </a:t>
            </a:r>
            <a:endParaRPr lang="zh-CN" altLang="en-US" b="1" dirty="0">
              <a:solidFill>
                <a:schemeClr val="tx2"/>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629C9A7E-92AE-45E4-A5D4-B3EF67393A10}"/>
              </a:ext>
            </a:extLst>
          </p:cNvPr>
          <p:cNvSpPr/>
          <p:nvPr/>
        </p:nvSpPr>
        <p:spPr>
          <a:xfrm>
            <a:off x="7424461" y="5724977"/>
            <a:ext cx="4105798" cy="287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表格 19">
            <a:extLst>
              <a:ext uri="{FF2B5EF4-FFF2-40B4-BE49-F238E27FC236}">
                <a16:creationId xmlns:a16="http://schemas.microsoft.com/office/drawing/2014/main" id="{2D01F614-0EBC-4034-94E4-58C7D4F6B449}"/>
              </a:ext>
            </a:extLst>
          </p:cNvPr>
          <p:cNvGraphicFramePr>
            <a:graphicFrameLocks noGrp="1"/>
          </p:cNvGraphicFramePr>
          <p:nvPr>
            <p:extLst>
              <p:ext uri="{D42A27DB-BD31-4B8C-83A1-F6EECF244321}">
                <p14:modId xmlns:p14="http://schemas.microsoft.com/office/powerpoint/2010/main" val="4115078431"/>
              </p:ext>
            </p:extLst>
          </p:nvPr>
        </p:nvGraphicFramePr>
        <p:xfrm>
          <a:off x="945477" y="5473240"/>
          <a:ext cx="5133530" cy="609600"/>
        </p:xfrm>
        <a:graphic>
          <a:graphicData uri="http://schemas.openxmlformats.org/drawingml/2006/table">
            <a:tbl>
              <a:tblPr firstRow="1" bandRow="1">
                <a:tableStyleId>{5940675A-B579-460E-94D1-54222C63F5DA}</a:tableStyleId>
              </a:tblPr>
              <a:tblGrid>
                <a:gridCol w="1026706">
                  <a:extLst>
                    <a:ext uri="{9D8B030D-6E8A-4147-A177-3AD203B41FA5}">
                      <a16:colId xmlns:a16="http://schemas.microsoft.com/office/drawing/2014/main" val="2622540129"/>
                    </a:ext>
                  </a:extLst>
                </a:gridCol>
                <a:gridCol w="1026706">
                  <a:extLst>
                    <a:ext uri="{9D8B030D-6E8A-4147-A177-3AD203B41FA5}">
                      <a16:colId xmlns:a16="http://schemas.microsoft.com/office/drawing/2014/main" val="2816586566"/>
                    </a:ext>
                  </a:extLst>
                </a:gridCol>
                <a:gridCol w="1026706">
                  <a:extLst>
                    <a:ext uri="{9D8B030D-6E8A-4147-A177-3AD203B41FA5}">
                      <a16:colId xmlns:a16="http://schemas.microsoft.com/office/drawing/2014/main" val="1809058396"/>
                    </a:ext>
                  </a:extLst>
                </a:gridCol>
                <a:gridCol w="1026706">
                  <a:extLst>
                    <a:ext uri="{9D8B030D-6E8A-4147-A177-3AD203B41FA5}">
                      <a16:colId xmlns:a16="http://schemas.microsoft.com/office/drawing/2014/main" val="2117694400"/>
                    </a:ext>
                  </a:extLst>
                </a:gridCol>
                <a:gridCol w="1026706">
                  <a:extLst>
                    <a:ext uri="{9D8B030D-6E8A-4147-A177-3AD203B41FA5}">
                      <a16:colId xmlns:a16="http://schemas.microsoft.com/office/drawing/2014/main" val="3801243037"/>
                    </a:ext>
                  </a:extLst>
                </a:gridCol>
              </a:tblGrid>
              <a:tr h="295552">
                <a:tc>
                  <a:txBody>
                    <a:bodyPr/>
                    <a:lstStyle/>
                    <a:p>
                      <a:r>
                        <a:rPr lang="en-US" altLang="zh-CN" sz="1400" dirty="0">
                          <a:latin typeface="微软雅黑" panose="020B0503020204020204" pitchFamily="34" charset="-122"/>
                          <a:ea typeface="微软雅黑" panose="020B0503020204020204" pitchFamily="34" charset="-122"/>
                        </a:rPr>
                        <a:t>N(Tx)</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latin typeface="微软雅黑" panose="020B0503020204020204" pitchFamily="34" charset="-122"/>
                          <a:ea typeface="微软雅黑" panose="020B0503020204020204" pitchFamily="34" charset="-122"/>
                        </a:rPr>
                        <a:t>M(Rx)</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latin typeface="微软雅黑" panose="020B0503020204020204" pitchFamily="34" charset="-122"/>
                          <a:ea typeface="微软雅黑" panose="020B0503020204020204" pitchFamily="34" charset="-122"/>
                        </a:rPr>
                        <a:t>K(Sig)</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latin typeface="微软雅黑" panose="020B0503020204020204" pitchFamily="34" charset="-122"/>
                          <a:ea typeface="微软雅黑" panose="020B0503020204020204" pitchFamily="34" charset="-122"/>
                        </a:rPr>
                        <a:t>Antenna</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latin typeface="微软雅黑" panose="020B0503020204020204" pitchFamily="34" charset="-122"/>
                          <a:ea typeface="微软雅黑" panose="020B0503020204020204" pitchFamily="34" charset="-122"/>
                        </a:rPr>
                        <a:t>L(Sig)</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13383605"/>
                  </a:ext>
                </a:extLst>
              </a:tr>
              <a:tr h="295552">
                <a:tc>
                  <a:txBody>
                    <a:bodyPr/>
                    <a:lstStyle/>
                    <a:p>
                      <a:r>
                        <a:rPr lang="en-US" altLang="zh-CN" sz="1400" dirty="0">
                          <a:latin typeface="微软雅黑" panose="020B0503020204020204" pitchFamily="34" charset="-122"/>
                          <a:ea typeface="微软雅黑" panose="020B0503020204020204" pitchFamily="34" charset="-122"/>
                        </a:rPr>
                        <a:t>10</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latin typeface="微软雅黑" panose="020B0503020204020204" pitchFamily="34" charset="-122"/>
                          <a:ea typeface="微软雅黑" panose="020B0503020204020204" pitchFamily="34" charset="-122"/>
                        </a:rPr>
                        <a:t>512</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latin typeface="微软雅黑" panose="020B0503020204020204" pitchFamily="34" charset="-122"/>
                          <a:ea typeface="微软雅黑" panose="020B0503020204020204" pitchFamily="34" charset="-122"/>
                        </a:rPr>
                        <a:t>4</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en-US" altLang="zh-CN" sz="1400" dirty="0">
                          <a:latin typeface="微软雅黑" panose="020B0503020204020204" pitchFamily="34" charset="-122"/>
                          <a:ea typeface="微软雅黑" panose="020B0503020204020204" pitchFamily="34" charset="-122"/>
                        </a:rPr>
                        <a:t>320</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621152373"/>
                  </a:ext>
                </a:extLst>
              </a:tr>
            </a:tbl>
          </a:graphicData>
        </a:graphic>
      </p:graphicFrame>
    </p:spTree>
    <p:extLst>
      <p:ext uri="{BB962C8B-B14F-4D97-AF65-F5344CB8AC3E}">
        <p14:creationId xmlns:p14="http://schemas.microsoft.com/office/powerpoint/2010/main" val="1469746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158D86-7608-4C64-BE97-57A7F3094E3C}"/>
              </a:ext>
            </a:extLst>
          </p:cNvPr>
          <p:cNvSpPr>
            <a:spLocks noGrp="1"/>
          </p:cNvSpPr>
          <p:nvPr>
            <p:ph type="title"/>
          </p:nvPr>
        </p:nvSpPr>
        <p:spPr/>
        <p:txBody>
          <a:bodyPr/>
          <a:lstStyle/>
          <a:p>
            <a:r>
              <a:rPr lang="zh-CN" altLang="en-US" dirty="0"/>
              <a:t>实验分析</a:t>
            </a:r>
          </a:p>
        </p:txBody>
      </p:sp>
      <p:sp>
        <p:nvSpPr>
          <p:cNvPr id="3" name="灯片编号占位符 2">
            <a:extLst>
              <a:ext uri="{FF2B5EF4-FFF2-40B4-BE49-F238E27FC236}">
                <a16:creationId xmlns:a16="http://schemas.microsoft.com/office/drawing/2014/main" id="{2282E089-6BE7-4706-BC19-CE3C94315110}"/>
              </a:ext>
            </a:extLst>
          </p:cNvPr>
          <p:cNvSpPr>
            <a:spLocks noGrp="1"/>
          </p:cNvSpPr>
          <p:nvPr>
            <p:ph type="sldNum" sz="quarter" idx="10"/>
          </p:nvPr>
        </p:nvSpPr>
        <p:spPr/>
        <p:txBody>
          <a:bodyPr/>
          <a:lstStyle/>
          <a:p>
            <a:r>
              <a:rPr lang="en-US" altLang="zh-CN" dirty="0"/>
              <a:t>12</a:t>
            </a:r>
            <a:endParaRPr lang="zh-CN" altLang="en-US" dirty="0"/>
          </a:p>
        </p:txBody>
      </p:sp>
      <p:pic>
        <p:nvPicPr>
          <p:cNvPr id="8" name="图片 7">
            <a:extLst>
              <a:ext uri="{FF2B5EF4-FFF2-40B4-BE49-F238E27FC236}">
                <a16:creationId xmlns:a16="http://schemas.microsoft.com/office/drawing/2014/main" id="{95B69872-3322-4FA3-91DB-D4A7132B3D6E}"/>
              </a:ext>
            </a:extLst>
          </p:cNvPr>
          <p:cNvPicPr>
            <a:picLocks noChangeAspect="1"/>
          </p:cNvPicPr>
          <p:nvPr/>
        </p:nvPicPr>
        <p:blipFill rotWithShape="1">
          <a:blip r:embed="rId3"/>
          <a:srcRect l="357" t="666" r="1"/>
          <a:stretch/>
        </p:blipFill>
        <p:spPr>
          <a:xfrm>
            <a:off x="304800" y="1157288"/>
            <a:ext cx="3630930" cy="2757836"/>
          </a:xfrm>
          <a:prstGeom prst="rect">
            <a:avLst/>
          </a:prstGeom>
        </p:spPr>
      </p:pic>
      <p:pic>
        <p:nvPicPr>
          <p:cNvPr id="16" name="图片 15">
            <a:extLst>
              <a:ext uri="{FF2B5EF4-FFF2-40B4-BE49-F238E27FC236}">
                <a16:creationId xmlns:a16="http://schemas.microsoft.com/office/drawing/2014/main" id="{B1E55E0E-F73B-45E5-8FBE-59C8E06BA72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69803" y="1095221"/>
            <a:ext cx="3790084" cy="2916289"/>
          </a:xfrm>
          <a:prstGeom prst="rect">
            <a:avLst/>
          </a:prstGeom>
        </p:spPr>
      </p:pic>
      <p:grpSp>
        <p:nvGrpSpPr>
          <p:cNvPr id="29" name="组合 28">
            <a:extLst>
              <a:ext uri="{FF2B5EF4-FFF2-40B4-BE49-F238E27FC236}">
                <a16:creationId xmlns:a16="http://schemas.microsoft.com/office/drawing/2014/main" id="{C09F67FF-369B-4443-8F47-0780FC0D85F2}"/>
              </a:ext>
            </a:extLst>
          </p:cNvPr>
          <p:cNvGrpSpPr/>
          <p:nvPr/>
        </p:nvGrpSpPr>
        <p:grpSpPr>
          <a:xfrm>
            <a:off x="7861531" y="1095221"/>
            <a:ext cx="3900172" cy="2796750"/>
            <a:chOff x="7861531" y="1095221"/>
            <a:chExt cx="3900172" cy="2796750"/>
          </a:xfrm>
        </p:grpSpPr>
        <p:pic>
          <p:nvPicPr>
            <p:cNvPr id="14" name="图片 13">
              <a:extLst>
                <a:ext uri="{FF2B5EF4-FFF2-40B4-BE49-F238E27FC236}">
                  <a16:creationId xmlns:a16="http://schemas.microsoft.com/office/drawing/2014/main" id="{98087C0A-C875-434C-A76B-6A529629663A}"/>
                </a:ext>
              </a:extLst>
            </p:cNvPr>
            <p:cNvPicPr>
              <a:picLocks noChangeAspect="1"/>
            </p:cNvPicPr>
            <p:nvPr/>
          </p:nvPicPr>
          <p:blipFill>
            <a:blip r:embed="rId5"/>
            <a:stretch>
              <a:fillRect/>
            </a:stretch>
          </p:blipFill>
          <p:spPr>
            <a:xfrm>
              <a:off x="7861531" y="1095221"/>
              <a:ext cx="3900172" cy="2796750"/>
            </a:xfrm>
            <a:prstGeom prst="rect">
              <a:avLst/>
            </a:prstGeom>
          </p:spPr>
        </p:pic>
        <p:sp>
          <p:nvSpPr>
            <p:cNvPr id="17" name="椭圆 16">
              <a:extLst>
                <a:ext uri="{FF2B5EF4-FFF2-40B4-BE49-F238E27FC236}">
                  <a16:creationId xmlns:a16="http://schemas.microsoft.com/office/drawing/2014/main" id="{5F7755C9-C906-44C7-B7EB-DBBC99D4FF69}"/>
                </a:ext>
              </a:extLst>
            </p:cNvPr>
            <p:cNvSpPr/>
            <p:nvPr/>
          </p:nvSpPr>
          <p:spPr>
            <a:xfrm rot="1705965">
              <a:off x="8745494" y="1370382"/>
              <a:ext cx="866775" cy="361950"/>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B5BCA4DF-BD7B-4A7D-A1CB-BC85CF9799CC}"/>
                </a:ext>
              </a:extLst>
            </p:cNvPr>
            <p:cNvSpPr/>
            <p:nvPr/>
          </p:nvSpPr>
          <p:spPr>
            <a:xfrm rot="1705965">
              <a:off x="9521571" y="1567832"/>
              <a:ext cx="541992" cy="450396"/>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752A0EE-A189-48B3-86D7-42849157190F}"/>
                </a:ext>
              </a:extLst>
            </p:cNvPr>
            <p:cNvSpPr/>
            <p:nvPr/>
          </p:nvSpPr>
          <p:spPr>
            <a:xfrm rot="21321688">
              <a:off x="10111101" y="1494045"/>
              <a:ext cx="693723" cy="383211"/>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4D14291-A3F1-4C26-9A3F-362E89BD9DE3}"/>
                </a:ext>
              </a:extLst>
            </p:cNvPr>
            <p:cNvSpPr/>
            <p:nvPr/>
          </p:nvSpPr>
          <p:spPr>
            <a:xfrm rot="671933">
              <a:off x="10463435" y="1995403"/>
              <a:ext cx="866319" cy="277978"/>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8F5F048-6514-4E47-9544-AF84B40FED87}"/>
                </a:ext>
              </a:extLst>
            </p:cNvPr>
            <p:cNvSpPr/>
            <p:nvPr/>
          </p:nvSpPr>
          <p:spPr>
            <a:xfrm rot="21434148">
              <a:off x="10052726" y="2287392"/>
              <a:ext cx="866319" cy="277978"/>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5113660-3DA8-42C8-BCDB-50C5B34E2E1A}"/>
                </a:ext>
              </a:extLst>
            </p:cNvPr>
            <p:cNvSpPr/>
            <p:nvPr/>
          </p:nvSpPr>
          <p:spPr>
            <a:xfrm rot="21434148">
              <a:off x="10553061" y="2543420"/>
              <a:ext cx="784165" cy="277978"/>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58FFE3E-5B64-43E1-AE82-3DF5FBDF8CFF}"/>
                </a:ext>
              </a:extLst>
            </p:cNvPr>
            <p:cNvSpPr/>
            <p:nvPr/>
          </p:nvSpPr>
          <p:spPr>
            <a:xfrm rot="706313">
              <a:off x="8229558" y="2071336"/>
              <a:ext cx="784165" cy="277978"/>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859C3B8-E1EA-40BD-9F17-87411601BF20}"/>
                </a:ext>
              </a:extLst>
            </p:cNvPr>
            <p:cNvSpPr/>
            <p:nvPr/>
          </p:nvSpPr>
          <p:spPr>
            <a:xfrm rot="21253421">
              <a:off x="8197380" y="2441802"/>
              <a:ext cx="784165" cy="277978"/>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00AC0D4-8059-4268-9714-E82B32C220DD}"/>
                </a:ext>
              </a:extLst>
            </p:cNvPr>
            <p:cNvSpPr/>
            <p:nvPr/>
          </p:nvSpPr>
          <p:spPr>
            <a:xfrm rot="683233">
              <a:off x="9402571" y="2127675"/>
              <a:ext cx="672656" cy="277978"/>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5A58B7E0-B5ED-4070-91F5-9CB9E615C2CB}"/>
                </a:ext>
              </a:extLst>
            </p:cNvPr>
            <p:cNvSpPr/>
            <p:nvPr/>
          </p:nvSpPr>
          <p:spPr>
            <a:xfrm rot="18176147">
              <a:off x="9808849" y="2789678"/>
              <a:ext cx="672656" cy="277978"/>
            </a:xfrm>
            <a:prstGeom prst="ellipse">
              <a:avLst/>
            </a:prstGeom>
            <a:noFill/>
            <a:ln>
              <a:solidFill>
                <a:srgbClr val="ADB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08BF277C-340B-4EB5-B08B-6254799ABD26}"/>
              </a:ext>
            </a:extLst>
          </p:cNvPr>
          <p:cNvSpPr txBox="1"/>
          <p:nvPr/>
        </p:nvSpPr>
        <p:spPr>
          <a:xfrm>
            <a:off x="614680" y="1185864"/>
            <a:ext cx="1095172"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Closed Set</a:t>
            </a:r>
            <a:endParaRPr lang="zh-CN" altLang="en-US" sz="14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FEFC0820-0104-4D4E-826A-F129AB388A3F}"/>
              </a:ext>
            </a:extLst>
          </p:cNvPr>
          <p:cNvSpPr txBox="1"/>
          <p:nvPr/>
        </p:nvSpPr>
        <p:spPr>
          <a:xfrm>
            <a:off x="4348933" y="1166832"/>
            <a:ext cx="986167"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Open Set</a:t>
            </a:r>
            <a:endParaRPr lang="zh-CN" altLang="en-US" sz="14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9CD8B6D3-BBCE-4F00-B558-B0EBCFD2CCF7}"/>
              </a:ext>
            </a:extLst>
          </p:cNvPr>
          <p:cNvSpPr txBox="1"/>
          <p:nvPr/>
        </p:nvSpPr>
        <p:spPr>
          <a:xfrm>
            <a:off x="8033686" y="1168720"/>
            <a:ext cx="627095"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20db</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FDF8454-32B0-4157-A510-6DF04765021D}"/>
              </a:ext>
            </a:extLst>
          </p:cNvPr>
          <p:cNvPicPr>
            <a:picLocks noChangeAspect="1"/>
          </p:cNvPicPr>
          <p:nvPr/>
        </p:nvPicPr>
        <p:blipFill>
          <a:blip r:embed="rId6"/>
          <a:stretch>
            <a:fillRect/>
          </a:stretch>
        </p:blipFill>
        <p:spPr>
          <a:xfrm>
            <a:off x="2895432" y="4083121"/>
            <a:ext cx="6401135" cy="2712140"/>
          </a:xfrm>
          <a:prstGeom prst="rect">
            <a:avLst/>
          </a:prstGeom>
        </p:spPr>
      </p:pic>
    </p:spTree>
    <p:extLst>
      <p:ext uri="{BB962C8B-B14F-4D97-AF65-F5344CB8AC3E}">
        <p14:creationId xmlns:p14="http://schemas.microsoft.com/office/powerpoint/2010/main" val="140059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8FDD646B-299E-44A2-9D71-B4D3927BF552}"/>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p:cNvGrpSpPr/>
          <p:nvPr/>
        </p:nvGrpSpPr>
        <p:grpSpPr>
          <a:xfrm>
            <a:off x="3892128" y="2349810"/>
            <a:ext cx="4407743" cy="2725662"/>
            <a:chOff x="-2765213" y="2403971"/>
            <a:chExt cx="4407743" cy="2725662"/>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研究背景与现状</a:t>
                </a: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dirty="0">
                    <a:solidFill>
                      <a:srgbClr val="203864"/>
                    </a:solidFill>
                    <a:latin typeface="微软雅黑" panose="020B0503020204020204" pitchFamily="34" charset="-122"/>
                    <a:ea typeface="微软雅黑" panose="020B0503020204020204" pitchFamily="34" charset="-122"/>
                    <a:sym typeface="Arial" panose="020B0604020202020204" pitchFamily="34" charset="0"/>
                  </a:rPr>
                  <a:t>研究内容</a:t>
                </a:r>
              </a:p>
            </p:txBody>
          </p:sp>
        </p:grpSp>
        <p:grpSp>
          <p:nvGrpSpPr>
            <p:cNvPr id="24" name="组合 23"/>
            <p:cNvGrpSpPr/>
            <p:nvPr/>
          </p:nvGrpSpPr>
          <p:grpSpPr>
            <a:xfrm>
              <a:off x="-2765213" y="3851747"/>
              <a:ext cx="4407743" cy="553998"/>
              <a:chOff x="-2765213" y="3690879"/>
              <a:chExt cx="4407743" cy="553998"/>
            </a:xfrm>
          </p:grpSpPr>
          <p:sp>
            <p:nvSpPr>
              <p:cNvPr id="31" name="菱形 30"/>
              <p:cNvSpPr/>
              <p:nvPr/>
            </p:nvSpPr>
            <p:spPr>
              <a:xfrm>
                <a:off x="-2765213" y="371049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实验分析</a:t>
                </a:r>
              </a:p>
            </p:txBody>
          </p:sp>
        </p:grpSp>
        <p:grpSp>
          <p:nvGrpSpPr>
            <p:cNvPr id="25" name="组合 24"/>
            <p:cNvGrpSpPr/>
            <p:nvPr/>
          </p:nvGrpSpPr>
          <p:grpSpPr>
            <a:xfrm>
              <a:off x="-2765213" y="4575635"/>
              <a:ext cx="4407743" cy="553998"/>
              <a:chOff x="-2765213" y="4334333"/>
              <a:chExt cx="4407743" cy="553998"/>
            </a:xfrm>
          </p:grpSpPr>
          <p:sp>
            <p:nvSpPr>
              <p:cNvPr id="29" name="菱形 28"/>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扩展部分</a:t>
                </a:r>
              </a:p>
            </p:txBody>
          </p:sp>
        </p:grpSp>
      </p:grpSp>
    </p:spTree>
    <p:extLst>
      <p:ext uri="{BB962C8B-B14F-4D97-AF65-F5344CB8AC3E}">
        <p14:creationId xmlns:p14="http://schemas.microsoft.com/office/powerpoint/2010/main" val="3861973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DB978-A685-4824-A669-F06285BA59C5}"/>
              </a:ext>
            </a:extLst>
          </p:cNvPr>
          <p:cNvSpPr>
            <a:spLocks noGrp="1"/>
          </p:cNvSpPr>
          <p:nvPr>
            <p:ph type="title"/>
          </p:nvPr>
        </p:nvSpPr>
        <p:spPr/>
        <p:txBody>
          <a:bodyPr/>
          <a:lstStyle/>
          <a:p>
            <a:r>
              <a:rPr lang="zh-CN" altLang="en-US" dirty="0"/>
              <a:t>扩展部分</a:t>
            </a:r>
          </a:p>
        </p:txBody>
      </p:sp>
      <p:sp>
        <p:nvSpPr>
          <p:cNvPr id="3" name="灯片编号占位符 2">
            <a:extLst>
              <a:ext uri="{FF2B5EF4-FFF2-40B4-BE49-F238E27FC236}">
                <a16:creationId xmlns:a16="http://schemas.microsoft.com/office/drawing/2014/main" id="{261F9061-B5B6-49B5-8190-429CCBD1BC84}"/>
              </a:ext>
            </a:extLst>
          </p:cNvPr>
          <p:cNvSpPr>
            <a:spLocks noGrp="1"/>
          </p:cNvSpPr>
          <p:nvPr>
            <p:ph type="sldNum" sz="quarter" idx="10"/>
          </p:nvPr>
        </p:nvSpPr>
        <p:spPr/>
        <p:txBody>
          <a:bodyPr/>
          <a:lstStyle/>
          <a:p>
            <a:r>
              <a:rPr lang="en-US" altLang="zh-CN" dirty="0"/>
              <a:t>13</a:t>
            </a:r>
            <a:endParaRPr lang="zh-CN" altLang="en-US" dirty="0"/>
          </a:p>
        </p:txBody>
      </p:sp>
      <p:grpSp>
        <p:nvGrpSpPr>
          <p:cNvPr id="5" name="组合 4">
            <a:extLst>
              <a:ext uri="{FF2B5EF4-FFF2-40B4-BE49-F238E27FC236}">
                <a16:creationId xmlns:a16="http://schemas.microsoft.com/office/drawing/2014/main" id="{0093F328-9F79-4F74-84B0-0C9B4EFF82AC}"/>
              </a:ext>
            </a:extLst>
          </p:cNvPr>
          <p:cNvGrpSpPr/>
          <p:nvPr/>
        </p:nvGrpSpPr>
        <p:grpSpPr>
          <a:xfrm>
            <a:off x="614680" y="1523013"/>
            <a:ext cx="7111701" cy="2729113"/>
            <a:chOff x="2956450" y="1239386"/>
            <a:chExt cx="7111701" cy="2729113"/>
          </a:xfrm>
        </p:grpSpPr>
        <p:pic>
          <p:nvPicPr>
            <p:cNvPr id="31" name="图片 30">
              <a:extLst>
                <a:ext uri="{FF2B5EF4-FFF2-40B4-BE49-F238E27FC236}">
                  <a16:creationId xmlns:a16="http://schemas.microsoft.com/office/drawing/2014/main" id="{001E372F-28A2-4DF5-92BC-CFFEB31B04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77" t="4701" r="4741" b="11563"/>
            <a:stretch/>
          </p:blipFill>
          <p:spPr>
            <a:xfrm>
              <a:off x="3034968" y="2233659"/>
              <a:ext cx="618096" cy="557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isometricRightUp"/>
              <a:lightRig rig="threePt" dir="t"/>
            </a:scene3d>
            <a:sp3d>
              <a:bevelT w="25400" h="19050"/>
              <a:contourClr>
                <a:srgbClr val="FFFFFF"/>
              </a:contourClr>
            </a:sp3d>
          </p:spPr>
        </p:pic>
        <p:pic>
          <p:nvPicPr>
            <p:cNvPr id="32" name="图片 31">
              <a:extLst>
                <a:ext uri="{FF2B5EF4-FFF2-40B4-BE49-F238E27FC236}">
                  <a16:creationId xmlns:a16="http://schemas.microsoft.com/office/drawing/2014/main" id="{42DB9F1B-28D2-4006-84EE-31AFE9B3A3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77" t="4701" r="4741" b="11563"/>
            <a:stretch/>
          </p:blipFill>
          <p:spPr>
            <a:xfrm>
              <a:off x="3074917" y="2247375"/>
              <a:ext cx="618096" cy="557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isometricRightUp"/>
              <a:lightRig rig="threePt" dir="t"/>
            </a:scene3d>
            <a:sp3d>
              <a:bevelT w="25400" h="19050"/>
              <a:contourClr>
                <a:srgbClr val="FFFFFF"/>
              </a:contourClr>
            </a:sp3d>
          </p:spPr>
        </p:pic>
        <p:pic>
          <p:nvPicPr>
            <p:cNvPr id="33" name="图片 32">
              <a:extLst>
                <a:ext uri="{FF2B5EF4-FFF2-40B4-BE49-F238E27FC236}">
                  <a16:creationId xmlns:a16="http://schemas.microsoft.com/office/drawing/2014/main" id="{3EB67346-847B-49EA-B1FC-CED72DFFB2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77" t="4701" r="4741" b="11563"/>
            <a:stretch/>
          </p:blipFill>
          <p:spPr>
            <a:xfrm>
              <a:off x="3114865" y="2261091"/>
              <a:ext cx="618096" cy="557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isometricRightUp"/>
              <a:lightRig rig="threePt" dir="t"/>
            </a:scene3d>
            <a:sp3d>
              <a:bevelT w="25400" h="19050"/>
              <a:contourClr>
                <a:srgbClr val="FFFFFF"/>
              </a:contourClr>
            </a:sp3d>
          </p:spPr>
        </p:pic>
        <p:sp>
          <p:nvSpPr>
            <p:cNvPr id="35" name="矩形: 圆角 34">
              <a:extLst>
                <a:ext uri="{FF2B5EF4-FFF2-40B4-BE49-F238E27FC236}">
                  <a16:creationId xmlns:a16="http://schemas.microsoft.com/office/drawing/2014/main" id="{DFB203D4-BF4E-45BB-BB33-EE30C7F63D45}"/>
                </a:ext>
              </a:extLst>
            </p:cNvPr>
            <p:cNvSpPr/>
            <p:nvPr/>
          </p:nvSpPr>
          <p:spPr>
            <a:xfrm>
              <a:off x="3958654" y="1770805"/>
              <a:ext cx="915507" cy="32284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35A2CAE5-A1CC-4E2B-90F5-01103C049D5E}"/>
                </a:ext>
              </a:extLst>
            </p:cNvPr>
            <p:cNvSpPr/>
            <p:nvPr/>
          </p:nvSpPr>
          <p:spPr>
            <a:xfrm>
              <a:off x="3965004" y="2828564"/>
              <a:ext cx="915507" cy="32284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21C2F1A6-7820-488B-8A50-5398E62F5446}"/>
                </a:ext>
              </a:extLst>
            </p:cNvPr>
            <p:cNvCxnSpPr>
              <a:cxnSpLocks/>
              <a:endCxn id="35" idx="1"/>
            </p:cNvCxnSpPr>
            <p:nvPr/>
          </p:nvCxnSpPr>
          <p:spPr>
            <a:xfrm flipV="1">
              <a:off x="3712016" y="1932228"/>
              <a:ext cx="246638" cy="49855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2E15ED9-5A89-49E5-B12F-2EB32FA46BB6}"/>
                </a:ext>
              </a:extLst>
            </p:cNvPr>
            <p:cNvCxnSpPr>
              <a:cxnSpLocks/>
              <a:endCxn id="36" idx="1"/>
            </p:cNvCxnSpPr>
            <p:nvPr/>
          </p:nvCxnSpPr>
          <p:spPr>
            <a:xfrm>
              <a:off x="3712073" y="2461401"/>
              <a:ext cx="252931" cy="52858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5460F0D9-3491-41AD-8A6E-321CEA706630}"/>
                </a:ext>
              </a:extLst>
            </p:cNvPr>
            <p:cNvSpPr txBox="1"/>
            <p:nvPr/>
          </p:nvSpPr>
          <p:spPr>
            <a:xfrm>
              <a:off x="4122690" y="2821260"/>
              <a:ext cx="66236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STFT</a:t>
              </a:r>
              <a:endParaRPr lang="zh-CN" altLang="en-US" sz="16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4A10A2BB-6E2E-49F5-9091-38B584E44D5E}"/>
                </a:ext>
              </a:extLst>
            </p:cNvPr>
            <p:cNvSpPr txBox="1"/>
            <p:nvPr/>
          </p:nvSpPr>
          <p:spPr>
            <a:xfrm>
              <a:off x="3921939" y="1774301"/>
              <a:ext cx="1013419" cy="307777"/>
            </a:xfrm>
            <a:prstGeom prst="rect">
              <a:avLst/>
            </a:prstGeom>
            <a:noFill/>
          </p:spPr>
          <p:txBody>
            <a:bodyPr wrap="none" rtlCol="0">
              <a:spAutoFit/>
            </a:bodyPr>
            <a:lstStyle/>
            <a:p>
              <a:r>
                <a:rPr lang="en-US" altLang="zh-CN" sz="1400" dirty="0" err="1">
                  <a:latin typeface="Times New Roman" panose="02020603050405020304" pitchFamily="18" charset="0"/>
                  <a:cs typeface="Times New Roman" panose="02020603050405020304" pitchFamily="18" charset="0"/>
                </a:rPr>
                <a:t>Bispectrum</a:t>
              </a:r>
              <a:endParaRPr lang="zh-CN" altLang="en-US" sz="1200" dirty="0">
                <a:latin typeface="Times New Roman" panose="02020603050405020304" pitchFamily="18" charset="0"/>
                <a:cs typeface="Times New Roman" panose="02020603050405020304" pitchFamily="18" charset="0"/>
              </a:endParaRPr>
            </a:p>
          </p:txBody>
        </p:sp>
        <p:grpSp>
          <p:nvGrpSpPr>
            <p:cNvPr id="41" name="组合 40">
              <a:extLst>
                <a:ext uri="{FF2B5EF4-FFF2-40B4-BE49-F238E27FC236}">
                  <a16:creationId xmlns:a16="http://schemas.microsoft.com/office/drawing/2014/main" id="{B5F286CC-F5DA-4C31-A7C7-25689BA1BBB6}"/>
                </a:ext>
              </a:extLst>
            </p:cNvPr>
            <p:cNvGrpSpPr/>
            <p:nvPr/>
          </p:nvGrpSpPr>
          <p:grpSpPr>
            <a:xfrm>
              <a:off x="4916151" y="2606919"/>
              <a:ext cx="832279" cy="888500"/>
              <a:chOff x="5009868" y="3427985"/>
              <a:chExt cx="833090" cy="1000732"/>
            </a:xfrm>
          </p:grpSpPr>
          <p:pic>
            <p:nvPicPr>
              <p:cNvPr id="135" name="图片 134">
                <a:extLst>
                  <a:ext uri="{FF2B5EF4-FFF2-40B4-BE49-F238E27FC236}">
                    <a16:creationId xmlns:a16="http://schemas.microsoft.com/office/drawing/2014/main" id="{1FBEE1F9-8B59-45A9-B3A4-3A92A220D53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9" t="17245" r="4072" b="23017"/>
              <a:stretch/>
            </p:blipFill>
            <p:spPr>
              <a:xfrm>
                <a:off x="5009868" y="3427985"/>
                <a:ext cx="650454" cy="941073"/>
              </a:xfrm>
              <a:prstGeom prst="rect">
                <a:avLst/>
              </a:prstGeom>
              <a:ln>
                <a:noFill/>
              </a:ln>
              <a:effectLst>
                <a:outerShdw blurRad="190500" algn="tl" rotWithShape="0">
                  <a:srgbClr val="000000">
                    <a:alpha val="70000"/>
                  </a:srgbClr>
                </a:outerShdw>
              </a:effectLst>
              <a:scene3d>
                <a:camera prst="isometricRightUp"/>
                <a:lightRig rig="threePt" dir="t"/>
              </a:scene3d>
            </p:spPr>
          </p:pic>
          <p:grpSp>
            <p:nvGrpSpPr>
              <p:cNvPr id="136" name="组合 135">
                <a:extLst>
                  <a:ext uri="{FF2B5EF4-FFF2-40B4-BE49-F238E27FC236}">
                    <a16:creationId xmlns:a16="http://schemas.microsoft.com/office/drawing/2014/main" id="{95E4FACD-76DE-41F0-9D7E-D7F5442CF9CD}"/>
                  </a:ext>
                </a:extLst>
              </p:cNvPr>
              <p:cNvGrpSpPr/>
              <p:nvPr/>
            </p:nvGrpSpPr>
            <p:grpSpPr>
              <a:xfrm>
                <a:off x="5090185" y="3457090"/>
                <a:ext cx="752773" cy="971627"/>
                <a:chOff x="5090185" y="3457090"/>
                <a:chExt cx="752773" cy="971627"/>
              </a:xfrm>
            </p:grpSpPr>
            <p:pic>
              <p:nvPicPr>
                <p:cNvPr id="137" name="图片 136">
                  <a:extLst>
                    <a:ext uri="{FF2B5EF4-FFF2-40B4-BE49-F238E27FC236}">
                      <a16:creationId xmlns:a16="http://schemas.microsoft.com/office/drawing/2014/main" id="{144FA75A-FDCE-4ECE-A60B-4FBDCADF078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9" t="17245" r="4072" b="23017"/>
                <a:stretch/>
              </p:blipFill>
              <p:spPr>
                <a:xfrm>
                  <a:off x="5090185" y="3457090"/>
                  <a:ext cx="650454" cy="941073"/>
                </a:xfrm>
                <a:prstGeom prst="rect">
                  <a:avLst/>
                </a:prstGeom>
                <a:ln>
                  <a:noFill/>
                </a:ln>
                <a:effectLst>
                  <a:outerShdw blurRad="190500" algn="tl" rotWithShape="0">
                    <a:srgbClr val="000000">
                      <a:alpha val="70000"/>
                    </a:srgbClr>
                  </a:outerShdw>
                </a:effectLst>
                <a:scene3d>
                  <a:camera prst="isometricRightUp"/>
                  <a:lightRig rig="threePt" dir="t"/>
                </a:scene3d>
              </p:spPr>
            </p:pic>
            <p:pic>
              <p:nvPicPr>
                <p:cNvPr id="138" name="图片 137">
                  <a:extLst>
                    <a:ext uri="{FF2B5EF4-FFF2-40B4-BE49-F238E27FC236}">
                      <a16:creationId xmlns:a16="http://schemas.microsoft.com/office/drawing/2014/main" id="{43F26154-87D8-47CA-A8F3-0B38D9AF865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9" t="17245" r="4072" b="23017"/>
                <a:stretch/>
              </p:blipFill>
              <p:spPr>
                <a:xfrm>
                  <a:off x="5192504" y="3487644"/>
                  <a:ext cx="650454" cy="941073"/>
                </a:xfrm>
                <a:prstGeom prst="rect">
                  <a:avLst/>
                </a:prstGeom>
                <a:ln>
                  <a:noFill/>
                </a:ln>
                <a:effectLst>
                  <a:outerShdw blurRad="190500" algn="tl" rotWithShape="0">
                    <a:srgbClr val="000000">
                      <a:alpha val="70000"/>
                    </a:srgbClr>
                  </a:outerShdw>
                </a:effectLst>
                <a:scene3d>
                  <a:camera prst="isometricRightUp"/>
                  <a:lightRig rig="threePt" dir="t"/>
                </a:scene3d>
              </p:spPr>
            </p:pic>
          </p:grpSp>
        </p:grpSp>
        <p:grpSp>
          <p:nvGrpSpPr>
            <p:cNvPr id="42" name="组合 41">
              <a:extLst>
                <a:ext uri="{FF2B5EF4-FFF2-40B4-BE49-F238E27FC236}">
                  <a16:creationId xmlns:a16="http://schemas.microsoft.com/office/drawing/2014/main" id="{11ABDF2C-EE60-4027-B30E-B06E72F05506}"/>
                </a:ext>
              </a:extLst>
            </p:cNvPr>
            <p:cNvGrpSpPr/>
            <p:nvPr/>
          </p:nvGrpSpPr>
          <p:grpSpPr>
            <a:xfrm>
              <a:off x="4968936" y="1414039"/>
              <a:ext cx="785814" cy="835110"/>
              <a:chOff x="5005705" y="2341574"/>
              <a:chExt cx="785814" cy="835110"/>
            </a:xfrm>
          </p:grpSpPr>
          <p:pic>
            <p:nvPicPr>
              <p:cNvPr id="132" name="图片 131">
                <a:extLst>
                  <a:ext uri="{FF2B5EF4-FFF2-40B4-BE49-F238E27FC236}">
                    <a16:creationId xmlns:a16="http://schemas.microsoft.com/office/drawing/2014/main" id="{FBF7275E-B09D-4BED-ACD8-C071CCAFF9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974" t="4253" r="3704" b="8383"/>
              <a:stretch/>
            </p:blipFill>
            <p:spPr>
              <a:xfrm>
                <a:off x="5005705" y="2341574"/>
                <a:ext cx="646349" cy="760556"/>
              </a:xfrm>
              <a:prstGeom prst="rect">
                <a:avLst/>
              </a:prstGeom>
              <a:ln>
                <a:noFill/>
              </a:ln>
              <a:effectLst>
                <a:outerShdw blurRad="190500" algn="tl" rotWithShape="0">
                  <a:srgbClr val="000000">
                    <a:alpha val="70000"/>
                  </a:srgbClr>
                </a:outerShdw>
              </a:effectLst>
              <a:scene3d>
                <a:camera prst="isometricRightUp"/>
                <a:lightRig rig="threePt" dir="t"/>
              </a:scene3d>
            </p:spPr>
          </p:pic>
          <p:pic>
            <p:nvPicPr>
              <p:cNvPr id="133" name="图片 132">
                <a:extLst>
                  <a:ext uri="{FF2B5EF4-FFF2-40B4-BE49-F238E27FC236}">
                    <a16:creationId xmlns:a16="http://schemas.microsoft.com/office/drawing/2014/main" id="{7EFD26EE-E641-4205-B4D4-BEADB442AB9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974" t="4253" r="3704" b="8383"/>
              <a:stretch/>
            </p:blipFill>
            <p:spPr>
              <a:xfrm>
                <a:off x="5072860" y="2381100"/>
                <a:ext cx="646349" cy="760556"/>
              </a:xfrm>
              <a:prstGeom prst="rect">
                <a:avLst/>
              </a:prstGeom>
              <a:ln>
                <a:noFill/>
              </a:ln>
              <a:effectLst>
                <a:outerShdw blurRad="190500" algn="tl" rotWithShape="0">
                  <a:srgbClr val="000000">
                    <a:alpha val="70000"/>
                  </a:srgbClr>
                </a:outerShdw>
              </a:effectLst>
              <a:scene3d>
                <a:camera prst="isometricRightUp"/>
                <a:lightRig rig="threePt" dir="t"/>
              </a:scene3d>
            </p:spPr>
          </p:pic>
          <p:pic>
            <p:nvPicPr>
              <p:cNvPr id="134" name="图片 133">
                <a:extLst>
                  <a:ext uri="{FF2B5EF4-FFF2-40B4-BE49-F238E27FC236}">
                    <a16:creationId xmlns:a16="http://schemas.microsoft.com/office/drawing/2014/main" id="{B8C58EED-EF2F-49EE-931C-AE96C70925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0974" t="4253" r="3704" b="8383"/>
              <a:stretch/>
            </p:blipFill>
            <p:spPr>
              <a:xfrm>
                <a:off x="5145170" y="2416128"/>
                <a:ext cx="646349" cy="760556"/>
              </a:xfrm>
              <a:prstGeom prst="rect">
                <a:avLst/>
              </a:prstGeom>
              <a:ln>
                <a:noFill/>
              </a:ln>
              <a:effectLst>
                <a:outerShdw blurRad="190500" algn="tl" rotWithShape="0">
                  <a:srgbClr val="000000">
                    <a:alpha val="70000"/>
                  </a:srgbClr>
                </a:outerShdw>
              </a:effectLst>
              <a:scene3d>
                <a:camera prst="isometricRightUp"/>
                <a:lightRig rig="threePt" dir="t"/>
              </a:scene3d>
            </p:spPr>
          </p:pic>
        </p:grpSp>
        <p:grpSp>
          <p:nvGrpSpPr>
            <p:cNvPr id="43" name="组合 42">
              <a:extLst>
                <a:ext uri="{FF2B5EF4-FFF2-40B4-BE49-F238E27FC236}">
                  <a16:creationId xmlns:a16="http://schemas.microsoft.com/office/drawing/2014/main" id="{A9DD996A-87FC-4A43-BECD-D48FDB5A6DF8}"/>
                </a:ext>
              </a:extLst>
            </p:cNvPr>
            <p:cNvGrpSpPr/>
            <p:nvPr/>
          </p:nvGrpSpPr>
          <p:grpSpPr>
            <a:xfrm>
              <a:off x="6045956" y="2462810"/>
              <a:ext cx="1055820" cy="1061305"/>
              <a:chOff x="6710969" y="2776675"/>
              <a:chExt cx="1055820" cy="1061305"/>
            </a:xfrm>
          </p:grpSpPr>
          <p:grpSp>
            <p:nvGrpSpPr>
              <p:cNvPr id="116" name="组合 115">
                <a:extLst>
                  <a:ext uri="{FF2B5EF4-FFF2-40B4-BE49-F238E27FC236}">
                    <a16:creationId xmlns:a16="http://schemas.microsoft.com/office/drawing/2014/main" id="{2128EF04-A24F-4EC1-8A0D-2D47D8F02E24}"/>
                  </a:ext>
                </a:extLst>
              </p:cNvPr>
              <p:cNvGrpSpPr/>
              <p:nvPr/>
            </p:nvGrpSpPr>
            <p:grpSpPr>
              <a:xfrm>
                <a:off x="6710969" y="2776675"/>
                <a:ext cx="390908" cy="1061305"/>
                <a:chOff x="7166915" y="2500125"/>
                <a:chExt cx="289747" cy="847410"/>
              </a:xfrm>
            </p:grpSpPr>
            <p:sp>
              <p:nvSpPr>
                <p:cNvPr id="129" name="立方体 128">
                  <a:extLst>
                    <a:ext uri="{FF2B5EF4-FFF2-40B4-BE49-F238E27FC236}">
                      <a16:creationId xmlns:a16="http://schemas.microsoft.com/office/drawing/2014/main" id="{39E90596-C321-4EF5-978A-E7F867BA1839}"/>
                    </a:ext>
                  </a:extLst>
                </p:cNvPr>
                <p:cNvSpPr/>
                <p:nvPr/>
              </p:nvSpPr>
              <p:spPr>
                <a:xfrm>
                  <a:off x="7166915" y="2500125"/>
                  <a:ext cx="250475" cy="847410"/>
                </a:xfrm>
                <a:prstGeom prst="cube">
                  <a:avLst>
                    <a:gd name="adj" fmla="val 83242"/>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立方体 129">
                  <a:extLst>
                    <a:ext uri="{FF2B5EF4-FFF2-40B4-BE49-F238E27FC236}">
                      <a16:creationId xmlns:a16="http://schemas.microsoft.com/office/drawing/2014/main" id="{A2F77F3D-4C5B-4599-B948-82135311CC6C}"/>
                    </a:ext>
                  </a:extLst>
                </p:cNvPr>
                <p:cNvSpPr/>
                <p:nvPr/>
              </p:nvSpPr>
              <p:spPr>
                <a:xfrm>
                  <a:off x="7206187" y="2500125"/>
                  <a:ext cx="250475" cy="847410"/>
                </a:xfrm>
                <a:prstGeom prst="cube">
                  <a:avLst>
                    <a:gd name="adj" fmla="val 83242"/>
                  </a:avLst>
                </a:prstGeom>
                <a:solidFill>
                  <a:schemeClr val="accent1">
                    <a:lumMod val="50000"/>
                    <a:alpha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立方体 130">
                  <a:extLst>
                    <a:ext uri="{FF2B5EF4-FFF2-40B4-BE49-F238E27FC236}">
                      <a16:creationId xmlns:a16="http://schemas.microsoft.com/office/drawing/2014/main" id="{3480068B-EA3B-4F88-AC63-A3F268F80B89}"/>
                    </a:ext>
                  </a:extLst>
                </p:cNvPr>
                <p:cNvSpPr/>
                <p:nvPr/>
              </p:nvSpPr>
              <p:spPr>
                <a:xfrm>
                  <a:off x="7266127" y="2588475"/>
                  <a:ext cx="180983" cy="667558"/>
                </a:xfrm>
                <a:prstGeom prst="cube">
                  <a:avLst>
                    <a:gd name="adj" fmla="val 95244"/>
                  </a:avLst>
                </a:prstGeom>
                <a:solidFill>
                  <a:schemeClr val="tx2">
                    <a:lumMod val="60000"/>
                    <a:lumOff val="40000"/>
                    <a:alpha val="78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7" name="组合 116">
                <a:extLst>
                  <a:ext uri="{FF2B5EF4-FFF2-40B4-BE49-F238E27FC236}">
                    <a16:creationId xmlns:a16="http://schemas.microsoft.com/office/drawing/2014/main" id="{F205C4C4-C451-4AAF-81BB-98A3F927AD7D}"/>
                  </a:ext>
                </a:extLst>
              </p:cNvPr>
              <p:cNvGrpSpPr/>
              <p:nvPr/>
            </p:nvGrpSpPr>
            <p:grpSpPr>
              <a:xfrm>
                <a:off x="7021805" y="2902791"/>
                <a:ext cx="289747" cy="847410"/>
                <a:chOff x="6086605" y="5250907"/>
                <a:chExt cx="289747" cy="847410"/>
              </a:xfrm>
            </p:grpSpPr>
            <p:sp>
              <p:nvSpPr>
                <p:cNvPr id="126" name="立方体 125">
                  <a:extLst>
                    <a:ext uri="{FF2B5EF4-FFF2-40B4-BE49-F238E27FC236}">
                      <a16:creationId xmlns:a16="http://schemas.microsoft.com/office/drawing/2014/main" id="{7E55D5F0-CC69-4D0C-9B00-AA20FEFDAA02}"/>
                    </a:ext>
                  </a:extLst>
                </p:cNvPr>
                <p:cNvSpPr/>
                <p:nvPr/>
              </p:nvSpPr>
              <p:spPr>
                <a:xfrm>
                  <a:off x="6086605" y="5250907"/>
                  <a:ext cx="250475" cy="847410"/>
                </a:xfrm>
                <a:prstGeom prst="cube">
                  <a:avLst>
                    <a:gd name="adj" fmla="val 83242"/>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立方体 126">
                  <a:extLst>
                    <a:ext uri="{FF2B5EF4-FFF2-40B4-BE49-F238E27FC236}">
                      <a16:creationId xmlns:a16="http://schemas.microsoft.com/office/drawing/2014/main" id="{41293924-4BC0-47AF-9AA8-00E45F10F90C}"/>
                    </a:ext>
                  </a:extLst>
                </p:cNvPr>
                <p:cNvSpPr/>
                <p:nvPr/>
              </p:nvSpPr>
              <p:spPr>
                <a:xfrm>
                  <a:off x="6125877" y="5250907"/>
                  <a:ext cx="250475" cy="847410"/>
                </a:xfrm>
                <a:prstGeom prst="cube">
                  <a:avLst>
                    <a:gd name="adj" fmla="val 83242"/>
                  </a:avLst>
                </a:prstGeom>
                <a:solidFill>
                  <a:schemeClr val="accent1">
                    <a:lumMod val="50000"/>
                    <a:alpha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立方体 127">
                  <a:extLst>
                    <a:ext uri="{FF2B5EF4-FFF2-40B4-BE49-F238E27FC236}">
                      <a16:creationId xmlns:a16="http://schemas.microsoft.com/office/drawing/2014/main" id="{BF069C88-27BC-4B6A-A12D-A6D0F6748000}"/>
                    </a:ext>
                  </a:extLst>
                </p:cNvPr>
                <p:cNvSpPr/>
                <p:nvPr/>
              </p:nvSpPr>
              <p:spPr>
                <a:xfrm>
                  <a:off x="6185817" y="5339257"/>
                  <a:ext cx="180983" cy="667558"/>
                </a:xfrm>
                <a:prstGeom prst="cube">
                  <a:avLst>
                    <a:gd name="adj" fmla="val 95244"/>
                  </a:avLst>
                </a:prstGeom>
                <a:solidFill>
                  <a:schemeClr val="tx2">
                    <a:lumMod val="60000"/>
                    <a:lumOff val="40000"/>
                    <a:alpha val="78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8" name="组合 117">
                <a:extLst>
                  <a:ext uri="{FF2B5EF4-FFF2-40B4-BE49-F238E27FC236}">
                    <a16:creationId xmlns:a16="http://schemas.microsoft.com/office/drawing/2014/main" id="{7CA9999C-16A7-499E-90BE-D1A36EEB28FB}"/>
                  </a:ext>
                </a:extLst>
              </p:cNvPr>
              <p:cNvGrpSpPr/>
              <p:nvPr/>
            </p:nvGrpSpPr>
            <p:grpSpPr>
              <a:xfrm>
                <a:off x="7320745" y="2960214"/>
                <a:ext cx="242376" cy="732688"/>
                <a:chOff x="7878630" y="2566845"/>
                <a:chExt cx="242376" cy="732688"/>
              </a:xfrm>
            </p:grpSpPr>
            <p:sp>
              <p:nvSpPr>
                <p:cNvPr id="123" name="立方体 122">
                  <a:extLst>
                    <a:ext uri="{FF2B5EF4-FFF2-40B4-BE49-F238E27FC236}">
                      <a16:creationId xmlns:a16="http://schemas.microsoft.com/office/drawing/2014/main" id="{822127E4-07D7-46D0-8DDE-69996BDA9390}"/>
                    </a:ext>
                  </a:extLst>
                </p:cNvPr>
                <p:cNvSpPr/>
                <p:nvPr/>
              </p:nvSpPr>
              <p:spPr>
                <a:xfrm>
                  <a:off x="7878630" y="2566845"/>
                  <a:ext cx="209525" cy="732688"/>
                </a:xfrm>
                <a:prstGeom prst="cube">
                  <a:avLst>
                    <a:gd name="adj" fmla="val 83242"/>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B97DE48A-6BCD-4A76-90D6-E5BCD22BDD62}"/>
                    </a:ext>
                  </a:extLst>
                </p:cNvPr>
                <p:cNvSpPr/>
                <p:nvPr/>
              </p:nvSpPr>
              <p:spPr>
                <a:xfrm>
                  <a:off x="7911481" y="2566845"/>
                  <a:ext cx="209525" cy="732688"/>
                </a:xfrm>
                <a:prstGeom prst="cube">
                  <a:avLst>
                    <a:gd name="adj" fmla="val 83242"/>
                  </a:avLst>
                </a:prstGeom>
                <a:solidFill>
                  <a:schemeClr val="accent1">
                    <a:lumMod val="50000"/>
                    <a:alpha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立方体 124">
                  <a:extLst>
                    <a:ext uri="{FF2B5EF4-FFF2-40B4-BE49-F238E27FC236}">
                      <a16:creationId xmlns:a16="http://schemas.microsoft.com/office/drawing/2014/main" id="{B9D43ED8-8510-476D-B1E9-38A46C1B04FE}"/>
                    </a:ext>
                  </a:extLst>
                </p:cNvPr>
                <p:cNvSpPr/>
                <p:nvPr/>
              </p:nvSpPr>
              <p:spPr>
                <a:xfrm>
                  <a:off x="7961622" y="2643234"/>
                  <a:ext cx="151394" cy="577184"/>
                </a:xfrm>
                <a:prstGeom prst="cube">
                  <a:avLst>
                    <a:gd name="adj" fmla="val 95244"/>
                  </a:avLst>
                </a:prstGeom>
                <a:solidFill>
                  <a:schemeClr val="tx2">
                    <a:lumMod val="60000"/>
                    <a:lumOff val="40000"/>
                    <a:alpha val="78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9" name="组合 118">
                <a:extLst>
                  <a:ext uri="{FF2B5EF4-FFF2-40B4-BE49-F238E27FC236}">
                    <a16:creationId xmlns:a16="http://schemas.microsoft.com/office/drawing/2014/main" id="{4D2B95A4-80C2-46F4-8C53-CA03EB1ED501}"/>
                  </a:ext>
                </a:extLst>
              </p:cNvPr>
              <p:cNvGrpSpPr/>
              <p:nvPr/>
            </p:nvGrpSpPr>
            <p:grpSpPr>
              <a:xfrm>
                <a:off x="7557264" y="3036603"/>
                <a:ext cx="209525" cy="645345"/>
                <a:chOff x="7123674" y="3502902"/>
                <a:chExt cx="209525" cy="645345"/>
              </a:xfrm>
            </p:grpSpPr>
            <p:sp>
              <p:nvSpPr>
                <p:cNvPr id="120" name="立方体 119">
                  <a:extLst>
                    <a:ext uri="{FF2B5EF4-FFF2-40B4-BE49-F238E27FC236}">
                      <a16:creationId xmlns:a16="http://schemas.microsoft.com/office/drawing/2014/main" id="{74C77011-7185-419E-9ACC-F48F350E93CB}"/>
                    </a:ext>
                  </a:extLst>
                </p:cNvPr>
                <p:cNvSpPr/>
                <p:nvPr/>
              </p:nvSpPr>
              <p:spPr>
                <a:xfrm>
                  <a:off x="7123674" y="3502902"/>
                  <a:ext cx="181126" cy="645345"/>
                </a:xfrm>
                <a:prstGeom prst="cube">
                  <a:avLst>
                    <a:gd name="adj" fmla="val 83242"/>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立方体 120">
                  <a:extLst>
                    <a:ext uri="{FF2B5EF4-FFF2-40B4-BE49-F238E27FC236}">
                      <a16:creationId xmlns:a16="http://schemas.microsoft.com/office/drawing/2014/main" id="{16729EDE-72FA-4B9A-9808-C2D8EB7BB73F}"/>
                    </a:ext>
                  </a:extLst>
                </p:cNvPr>
                <p:cNvSpPr/>
                <p:nvPr/>
              </p:nvSpPr>
              <p:spPr>
                <a:xfrm>
                  <a:off x="7152073" y="3502902"/>
                  <a:ext cx="181126" cy="645345"/>
                </a:xfrm>
                <a:prstGeom prst="cube">
                  <a:avLst>
                    <a:gd name="adj" fmla="val 83242"/>
                  </a:avLst>
                </a:prstGeom>
                <a:solidFill>
                  <a:schemeClr val="accent1">
                    <a:lumMod val="50000"/>
                    <a:alpha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立方体 121">
                  <a:extLst>
                    <a:ext uri="{FF2B5EF4-FFF2-40B4-BE49-F238E27FC236}">
                      <a16:creationId xmlns:a16="http://schemas.microsoft.com/office/drawing/2014/main" id="{EC8182D1-0331-4872-B8D4-DF52820E8239}"/>
                    </a:ext>
                  </a:extLst>
                </p:cNvPr>
                <p:cNvSpPr/>
                <p:nvPr/>
              </p:nvSpPr>
              <p:spPr>
                <a:xfrm>
                  <a:off x="7195417" y="3570185"/>
                  <a:ext cx="126101" cy="508379"/>
                </a:xfrm>
                <a:prstGeom prst="cube">
                  <a:avLst>
                    <a:gd name="adj" fmla="val 95244"/>
                  </a:avLst>
                </a:prstGeom>
                <a:solidFill>
                  <a:schemeClr val="tx2">
                    <a:lumMod val="60000"/>
                    <a:lumOff val="40000"/>
                    <a:alpha val="78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cxnSp>
          <p:nvCxnSpPr>
            <p:cNvPr id="44" name="直接箭头连接符 43">
              <a:extLst>
                <a:ext uri="{FF2B5EF4-FFF2-40B4-BE49-F238E27FC236}">
                  <a16:creationId xmlns:a16="http://schemas.microsoft.com/office/drawing/2014/main" id="{03AED765-8D27-44D4-AD9B-BD55BA9DFE44}"/>
                </a:ext>
              </a:extLst>
            </p:cNvPr>
            <p:cNvCxnSpPr>
              <a:cxnSpLocks/>
            </p:cNvCxnSpPr>
            <p:nvPr/>
          </p:nvCxnSpPr>
          <p:spPr>
            <a:xfrm flipV="1">
              <a:off x="5736786" y="1865801"/>
              <a:ext cx="257085"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7378E68-054D-43EC-9F8B-ACAE892E9942}"/>
                </a:ext>
              </a:extLst>
            </p:cNvPr>
            <p:cNvCxnSpPr>
              <a:cxnSpLocks/>
            </p:cNvCxnSpPr>
            <p:nvPr/>
          </p:nvCxnSpPr>
          <p:spPr>
            <a:xfrm flipV="1">
              <a:off x="5703233" y="3030571"/>
              <a:ext cx="288310"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7" name="立方体 56">
              <a:extLst>
                <a:ext uri="{FF2B5EF4-FFF2-40B4-BE49-F238E27FC236}">
                  <a16:creationId xmlns:a16="http://schemas.microsoft.com/office/drawing/2014/main" id="{190AE9FB-B63B-4BCC-96C4-BD23B3FEB34D}"/>
                </a:ext>
              </a:extLst>
            </p:cNvPr>
            <p:cNvSpPr/>
            <p:nvPr/>
          </p:nvSpPr>
          <p:spPr>
            <a:xfrm>
              <a:off x="7596356" y="1672938"/>
              <a:ext cx="351964" cy="349056"/>
            </a:xfrm>
            <a:prstGeom prst="cube">
              <a:avLst>
                <a:gd name="adj" fmla="val 87299"/>
              </a:avLst>
            </a:prstGeom>
            <a:solidFill>
              <a:schemeClr val="accent1">
                <a:lumMod val="50000"/>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箭头连接符 57">
              <a:extLst>
                <a:ext uri="{FF2B5EF4-FFF2-40B4-BE49-F238E27FC236}">
                  <a16:creationId xmlns:a16="http://schemas.microsoft.com/office/drawing/2014/main" id="{AC56D80F-636A-4E72-A5C9-900E81401412}"/>
                </a:ext>
              </a:extLst>
            </p:cNvPr>
            <p:cNvCxnSpPr>
              <a:cxnSpLocks/>
            </p:cNvCxnSpPr>
            <p:nvPr/>
          </p:nvCxnSpPr>
          <p:spPr>
            <a:xfrm flipV="1">
              <a:off x="7166133" y="1833788"/>
              <a:ext cx="382472" cy="2"/>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0FAD038D-F7AB-485E-AB54-ACB0CA3285A6}"/>
                </a:ext>
              </a:extLst>
            </p:cNvPr>
            <p:cNvGrpSpPr/>
            <p:nvPr/>
          </p:nvGrpSpPr>
          <p:grpSpPr>
            <a:xfrm>
              <a:off x="6059467" y="1239386"/>
              <a:ext cx="1055820" cy="1061305"/>
              <a:chOff x="5755417" y="5179759"/>
              <a:chExt cx="1055820" cy="1061305"/>
            </a:xfrm>
          </p:grpSpPr>
          <p:grpSp>
            <p:nvGrpSpPr>
              <p:cNvPr id="94" name="组合 93">
                <a:extLst>
                  <a:ext uri="{FF2B5EF4-FFF2-40B4-BE49-F238E27FC236}">
                    <a16:creationId xmlns:a16="http://schemas.microsoft.com/office/drawing/2014/main" id="{B3B21818-6080-4524-9D7C-A88A621A44D2}"/>
                  </a:ext>
                </a:extLst>
              </p:cNvPr>
              <p:cNvGrpSpPr/>
              <p:nvPr/>
            </p:nvGrpSpPr>
            <p:grpSpPr>
              <a:xfrm>
                <a:off x="5755417" y="5179759"/>
                <a:ext cx="390908" cy="1061305"/>
                <a:chOff x="7166915" y="2500125"/>
                <a:chExt cx="289747" cy="847410"/>
              </a:xfrm>
            </p:grpSpPr>
            <p:sp>
              <p:nvSpPr>
                <p:cNvPr id="107" name="立方体 106">
                  <a:extLst>
                    <a:ext uri="{FF2B5EF4-FFF2-40B4-BE49-F238E27FC236}">
                      <a16:creationId xmlns:a16="http://schemas.microsoft.com/office/drawing/2014/main" id="{11AF825C-A099-4E67-9CFB-7EAD4AA2A18F}"/>
                    </a:ext>
                  </a:extLst>
                </p:cNvPr>
                <p:cNvSpPr/>
                <p:nvPr/>
              </p:nvSpPr>
              <p:spPr>
                <a:xfrm>
                  <a:off x="7166915" y="2500125"/>
                  <a:ext cx="250475" cy="847410"/>
                </a:xfrm>
                <a:prstGeom prst="cube">
                  <a:avLst>
                    <a:gd name="adj" fmla="val 83242"/>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立方体 107">
                  <a:extLst>
                    <a:ext uri="{FF2B5EF4-FFF2-40B4-BE49-F238E27FC236}">
                      <a16:creationId xmlns:a16="http://schemas.microsoft.com/office/drawing/2014/main" id="{3BC2348A-49D1-4B6A-8A8E-90F39E1742DC}"/>
                    </a:ext>
                  </a:extLst>
                </p:cNvPr>
                <p:cNvSpPr/>
                <p:nvPr/>
              </p:nvSpPr>
              <p:spPr>
                <a:xfrm>
                  <a:off x="7206187" y="2500125"/>
                  <a:ext cx="250475" cy="847410"/>
                </a:xfrm>
                <a:prstGeom prst="cube">
                  <a:avLst>
                    <a:gd name="adj" fmla="val 83242"/>
                  </a:avLst>
                </a:prstGeom>
                <a:solidFill>
                  <a:schemeClr val="accent1">
                    <a:lumMod val="50000"/>
                    <a:alpha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立方体 108">
                  <a:extLst>
                    <a:ext uri="{FF2B5EF4-FFF2-40B4-BE49-F238E27FC236}">
                      <a16:creationId xmlns:a16="http://schemas.microsoft.com/office/drawing/2014/main" id="{E244A131-9BF8-41E7-AB60-532042844555}"/>
                    </a:ext>
                  </a:extLst>
                </p:cNvPr>
                <p:cNvSpPr/>
                <p:nvPr/>
              </p:nvSpPr>
              <p:spPr>
                <a:xfrm>
                  <a:off x="7266127" y="2588475"/>
                  <a:ext cx="180983" cy="667558"/>
                </a:xfrm>
                <a:prstGeom prst="cube">
                  <a:avLst>
                    <a:gd name="adj" fmla="val 95244"/>
                  </a:avLst>
                </a:prstGeom>
                <a:solidFill>
                  <a:schemeClr val="tx2">
                    <a:lumMod val="60000"/>
                    <a:lumOff val="40000"/>
                    <a:alpha val="78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5" name="组合 94">
                <a:extLst>
                  <a:ext uri="{FF2B5EF4-FFF2-40B4-BE49-F238E27FC236}">
                    <a16:creationId xmlns:a16="http://schemas.microsoft.com/office/drawing/2014/main" id="{D70C1611-7E59-4544-9DB7-526BC4846569}"/>
                  </a:ext>
                </a:extLst>
              </p:cNvPr>
              <p:cNvGrpSpPr/>
              <p:nvPr/>
            </p:nvGrpSpPr>
            <p:grpSpPr>
              <a:xfrm>
                <a:off x="6066253" y="5336355"/>
                <a:ext cx="289747" cy="847410"/>
                <a:chOff x="6086605" y="5250907"/>
                <a:chExt cx="289747" cy="847410"/>
              </a:xfrm>
            </p:grpSpPr>
            <p:sp>
              <p:nvSpPr>
                <p:cNvPr id="104" name="立方体 103">
                  <a:extLst>
                    <a:ext uri="{FF2B5EF4-FFF2-40B4-BE49-F238E27FC236}">
                      <a16:creationId xmlns:a16="http://schemas.microsoft.com/office/drawing/2014/main" id="{12EA3D9F-0918-498F-A760-EC2A636454CD}"/>
                    </a:ext>
                  </a:extLst>
                </p:cNvPr>
                <p:cNvSpPr/>
                <p:nvPr/>
              </p:nvSpPr>
              <p:spPr>
                <a:xfrm>
                  <a:off x="6086605" y="5250907"/>
                  <a:ext cx="250475" cy="847410"/>
                </a:xfrm>
                <a:prstGeom prst="cube">
                  <a:avLst>
                    <a:gd name="adj" fmla="val 83242"/>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立方体 104">
                  <a:extLst>
                    <a:ext uri="{FF2B5EF4-FFF2-40B4-BE49-F238E27FC236}">
                      <a16:creationId xmlns:a16="http://schemas.microsoft.com/office/drawing/2014/main" id="{80439ACB-0084-4E24-9102-79FC7947B64E}"/>
                    </a:ext>
                  </a:extLst>
                </p:cNvPr>
                <p:cNvSpPr/>
                <p:nvPr/>
              </p:nvSpPr>
              <p:spPr>
                <a:xfrm>
                  <a:off x="6125877" y="5250907"/>
                  <a:ext cx="250475" cy="847410"/>
                </a:xfrm>
                <a:prstGeom prst="cube">
                  <a:avLst>
                    <a:gd name="adj" fmla="val 83242"/>
                  </a:avLst>
                </a:prstGeom>
                <a:solidFill>
                  <a:schemeClr val="accent1">
                    <a:lumMod val="50000"/>
                    <a:alpha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立方体 105">
                  <a:extLst>
                    <a:ext uri="{FF2B5EF4-FFF2-40B4-BE49-F238E27FC236}">
                      <a16:creationId xmlns:a16="http://schemas.microsoft.com/office/drawing/2014/main" id="{AAEC3416-45C0-4E31-A41B-6D32B8A48568}"/>
                    </a:ext>
                  </a:extLst>
                </p:cNvPr>
                <p:cNvSpPr/>
                <p:nvPr/>
              </p:nvSpPr>
              <p:spPr>
                <a:xfrm>
                  <a:off x="6185817" y="5339257"/>
                  <a:ext cx="180983" cy="667558"/>
                </a:xfrm>
                <a:prstGeom prst="cube">
                  <a:avLst>
                    <a:gd name="adj" fmla="val 95244"/>
                  </a:avLst>
                </a:prstGeom>
                <a:solidFill>
                  <a:schemeClr val="tx2">
                    <a:lumMod val="60000"/>
                    <a:lumOff val="40000"/>
                    <a:alpha val="78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6" name="组合 95">
                <a:extLst>
                  <a:ext uri="{FF2B5EF4-FFF2-40B4-BE49-F238E27FC236}">
                    <a16:creationId xmlns:a16="http://schemas.microsoft.com/office/drawing/2014/main" id="{6B914BDA-4CA7-4CB6-9093-AC6C1AC46E1D}"/>
                  </a:ext>
                </a:extLst>
              </p:cNvPr>
              <p:cNvGrpSpPr/>
              <p:nvPr/>
            </p:nvGrpSpPr>
            <p:grpSpPr>
              <a:xfrm>
                <a:off x="6365193" y="5393778"/>
                <a:ext cx="242376" cy="732688"/>
                <a:chOff x="7878630" y="2566845"/>
                <a:chExt cx="242376" cy="732688"/>
              </a:xfrm>
            </p:grpSpPr>
            <p:sp>
              <p:nvSpPr>
                <p:cNvPr id="101" name="立方体 100">
                  <a:extLst>
                    <a:ext uri="{FF2B5EF4-FFF2-40B4-BE49-F238E27FC236}">
                      <a16:creationId xmlns:a16="http://schemas.microsoft.com/office/drawing/2014/main" id="{8FEF97CB-E836-4343-8FA3-CDBCC760EC5E}"/>
                    </a:ext>
                  </a:extLst>
                </p:cNvPr>
                <p:cNvSpPr/>
                <p:nvPr/>
              </p:nvSpPr>
              <p:spPr>
                <a:xfrm>
                  <a:off x="7878630" y="2566845"/>
                  <a:ext cx="209525" cy="732688"/>
                </a:xfrm>
                <a:prstGeom prst="cube">
                  <a:avLst>
                    <a:gd name="adj" fmla="val 83242"/>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立方体 101">
                  <a:extLst>
                    <a:ext uri="{FF2B5EF4-FFF2-40B4-BE49-F238E27FC236}">
                      <a16:creationId xmlns:a16="http://schemas.microsoft.com/office/drawing/2014/main" id="{46FDE024-4726-4ABB-BA31-605068AE0F86}"/>
                    </a:ext>
                  </a:extLst>
                </p:cNvPr>
                <p:cNvSpPr/>
                <p:nvPr/>
              </p:nvSpPr>
              <p:spPr>
                <a:xfrm>
                  <a:off x="7911481" y="2566845"/>
                  <a:ext cx="209525" cy="732688"/>
                </a:xfrm>
                <a:prstGeom prst="cube">
                  <a:avLst>
                    <a:gd name="adj" fmla="val 83242"/>
                  </a:avLst>
                </a:prstGeom>
                <a:solidFill>
                  <a:schemeClr val="accent1">
                    <a:lumMod val="50000"/>
                    <a:alpha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立方体 102">
                  <a:extLst>
                    <a:ext uri="{FF2B5EF4-FFF2-40B4-BE49-F238E27FC236}">
                      <a16:creationId xmlns:a16="http://schemas.microsoft.com/office/drawing/2014/main" id="{F5A8CABC-8828-497C-9204-637A3E4453FA}"/>
                    </a:ext>
                  </a:extLst>
                </p:cNvPr>
                <p:cNvSpPr/>
                <p:nvPr/>
              </p:nvSpPr>
              <p:spPr>
                <a:xfrm>
                  <a:off x="7961622" y="2643234"/>
                  <a:ext cx="151394" cy="577184"/>
                </a:xfrm>
                <a:prstGeom prst="cube">
                  <a:avLst>
                    <a:gd name="adj" fmla="val 95244"/>
                  </a:avLst>
                </a:prstGeom>
                <a:solidFill>
                  <a:schemeClr val="tx2">
                    <a:lumMod val="60000"/>
                    <a:lumOff val="40000"/>
                    <a:alpha val="78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7" name="组合 96">
                <a:extLst>
                  <a:ext uri="{FF2B5EF4-FFF2-40B4-BE49-F238E27FC236}">
                    <a16:creationId xmlns:a16="http://schemas.microsoft.com/office/drawing/2014/main" id="{16D4605F-DA97-465C-B09B-5790E058C8B9}"/>
                  </a:ext>
                </a:extLst>
              </p:cNvPr>
              <p:cNvGrpSpPr/>
              <p:nvPr/>
            </p:nvGrpSpPr>
            <p:grpSpPr>
              <a:xfrm>
                <a:off x="6601712" y="5470167"/>
                <a:ext cx="209525" cy="645345"/>
                <a:chOff x="7123674" y="3502902"/>
                <a:chExt cx="209525" cy="645345"/>
              </a:xfrm>
            </p:grpSpPr>
            <p:sp>
              <p:nvSpPr>
                <p:cNvPr id="98" name="立方体 97">
                  <a:extLst>
                    <a:ext uri="{FF2B5EF4-FFF2-40B4-BE49-F238E27FC236}">
                      <a16:creationId xmlns:a16="http://schemas.microsoft.com/office/drawing/2014/main" id="{3D5392CA-53E9-4DC2-A49E-2EB3E744E2C6}"/>
                    </a:ext>
                  </a:extLst>
                </p:cNvPr>
                <p:cNvSpPr/>
                <p:nvPr/>
              </p:nvSpPr>
              <p:spPr>
                <a:xfrm>
                  <a:off x="7123674" y="3502902"/>
                  <a:ext cx="181126" cy="645345"/>
                </a:xfrm>
                <a:prstGeom prst="cube">
                  <a:avLst>
                    <a:gd name="adj" fmla="val 83242"/>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立方体 98">
                  <a:extLst>
                    <a:ext uri="{FF2B5EF4-FFF2-40B4-BE49-F238E27FC236}">
                      <a16:creationId xmlns:a16="http://schemas.microsoft.com/office/drawing/2014/main" id="{195AB907-5123-4E33-980B-404AB3EE0BB4}"/>
                    </a:ext>
                  </a:extLst>
                </p:cNvPr>
                <p:cNvSpPr/>
                <p:nvPr/>
              </p:nvSpPr>
              <p:spPr>
                <a:xfrm>
                  <a:off x="7152073" y="3502902"/>
                  <a:ext cx="181126" cy="645345"/>
                </a:xfrm>
                <a:prstGeom prst="cube">
                  <a:avLst>
                    <a:gd name="adj" fmla="val 83242"/>
                  </a:avLst>
                </a:prstGeom>
                <a:solidFill>
                  <a:schemeClr val="accent1">
                    <a:lumMod val="50000"/>
                    <a:alpha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立方体 99">
                  <a:extLst>
                    <a:ext uri="{FF2B5EF4-FFF2-40B4-BE49-F238E27FC236}">
                      <a16:creationId xmlns:a16="http://schemas.microsoft.com/office/drawing/2014/main" id="{10D6451B-E3D6-4AF7-863B-5669D71AF409}"/>
                    </a:ext>
                  </a:extLst>
                </p:cNvPr>
                <p:cNvSpPr/>
                <p:nvPr/>
              </p:nvSpPr>
              <p:spPr>
                <a:xfrm>
                  <a:off x="7195417" y="3570185"/>
                  <a:ext cx="126101" cy="508379"/>
                </a:xfrm>
                <a:prstGeom prst="cube">
                  <a:avLst>
                    <a:gd name="adj" fmla="val 95244"/>
                  </a:avLst>
                </a:prstGeom>
                <a:solidFill>
                  <a:schemeClr val="tx2">
                    <a:lumMod val="60000"/>
                    <a:lumOff val="40000"/>
                    <a:alpha val="78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cxnSp>
          <p:nvCxnSpPr>
            <p:cNvPr id="60" name="直接箭头连接符 59">
              <a:extLst>
                <a:ext uri="{FF2B5EF4-FFF2-40B4-BE49-F238E27FC236}">
                  <a16:creationId xmlns:a16="http://schemas.microsoft.com/office/drawing/2014/main" id="{02DD7D00-3031-44F0-BD12-E67157206C6B}"/>
                </a:ext>
              </a:extLst>
            </p:cNvPr>
            <p:cNvCxnSpPr>
              <a:cxnSpLocks/>
            </p:cNvCxnSpPr>
            <p:nvPr/>
          </p:nvCxnSpPr>
          <p:spPr>
            <a:xfrm flipV="1">
              <a:off x="7170045" y="3003511"/>
              <a:ext cx="352405"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1" name="立方体 60">
              <a:extLst>
                <a:ext uri="{FF2B5EF4-FFF2-40B4-BE49-F238E27FC236}">
                  <a16:creationId xmlns:a16="http://schemas.microsoft.com/office/drawing/2014/main" id="{A689047C-66A4-4A30-92B5-BCAECE11DA52}"/>
                </a:ext>
              </a:extLst>
            </p:cNvPr>
            <p:cNvSpPr/>
            <p:nvPr/>
          </p:nvSpPr>
          <p:spPr>
            <a:xfrm>
              <a:off x="7590719" y="2855440"/>
              <a:ext cx="351964" cy="349056"/>
            </a:xfrm>
            <a:prstGeom prst="cube">
              <a:avLst>
                <a:gd name="adj" fmla="val 87299"/>
              </a:avLst>
            </a:prstGeom>
            <a:solidFill>
              <a:schemeClr val="accent1">
                <a:lumMod val="50000"/>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2" name="组合 61">
              <a:extLst>
                <a:ext uri="{FF2B5EF4-FFF2-40B4-BE49-F238E27FC236}">
                  <a16:creationId xmlns:a16="http://schemas.microsoft.com/office/drawing/2014/main" id="{46996352-DE23-403E-8C01-C8CA7E11C664}"/>
                </a:ext>
              </a:extLst>
            </p:cNvPr>
            <p:cNvGrpSpPr/>
            <p:nvPr/>
          </p:nvGrpSpPr>
          <p:grpSpPr>
            <a:xfrm>
              <a:off x="7590719" y="2180252"/>
              <a:ext cx="522264" cy="369332"/>
              <a:chOff x="7959160" y="3229216"/>
              <a:chExt cx="522264" cy="310438"/>
            </a:xfrm>
          </p:grpSpPr>
          <p:sp>
            <p:nvSpPr>
              <p:cNvPr id="92" name="矩形: 圆角 91">
                <a:extLst>
                  <a:ext uri="{FF2B5EF4-FFF2-40B4-BE49-F238E27FC236}">
                    <a16:creationId xmlns:a16="http://schemas.microsoft.com/office/drawing/2014/main" id="{8DB07518-D562-4036-B01D-F7373E5FFA9C}"/>
                  </a:ext>
                </a:extLst>
              </p:cNvPr>
              <p:cNvSpPr/>
              <p:nvPr/>
            </p:nvSpPr>
            <p:spPr>
              <a:xfrm>
                <a:off x="7959160" y="3250360"/>
                <a:ext cx="510945" cy="271863"/>
              </a:xfrm>
              <a:prstGeom prst="roundRect">
                <a:avLst/>
              </a:prstGeom>
              <a:solidFill>
                <a:schemeClr val="tx2">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文本框 92">
                <a:extLst>
                  <a:ext uri="{FF2B5EF4-FFF2-40B4-BE49-F238E27FC236}">
                    <a16:creationId xmlns:a16="http://schemas.microsoft.com/office/drawing/2014/main" id="{1A3C759C-5931-494F-9473-44759C9C9F3A}"/>
                  </a:ext>
                </a:extLst>
              </p:cNvPr>
              <p:cNvSpPr txBox="1"/>
              <p:nvPr/>
            </p:nvSpPr>
            <p:spPr>
              <a:xfrm>
                <a:off x="7982569" y="3229216"/>
                <a:ext cx="498855" cy="310438"/>
              </a:xfrm>
              <a:prstGeom prst="rect">
                <a:avLst/>
              </a:prstGeom>
              <a:noFill/>
            </p:spPr>
            <p:txBody>
              <a:bodyPr wrap="none" rtlCol="0">
                <a:spAutoFit/>
              </a:bodyPr>
              <a:lstStyle/>
              <a:p>
                <a:pPr algn="ctr"/>
                <a:r>
                  <a:rPr lang="en-US" altLang="zh-CN" sz="900" dirty="0">
                    <a:latin typeface="Times New Roman" panose="02020603050405020304" pitchFamily="18" charset="0"/>
                    <a:ea typeface="+mj-ea"/>
                    <a:cs typeface="Times New Roman" panose="02020603050405020304" pitchFamily="18" charset="0"/>
                  </a:rPr>
                  <a:t>Linear</a:t>
                </a:r>
              </a:p>
              <a:p>
                <a:pPr algn="ctr"/>
                <a:r>
                  <a:rPr lang="en-US" altLang="zh-CN" sz="900" dirty="0">
                    <a:latin typeface="Times New Roman" panose="02020603050405020304" pitchFamily="18" charset="0"/>
                    <a:ea typeface="+mj-ea"/>
                    <a:cs typeface="Times New Roman" panose="02020603050405020304" pitchFamily="18" charset="0"/>
                  </a:rPr>
                  <a:t>Kernel</a:t>
                </a:r>
                <a:endParaRPr lang="zh-CN" altLang="en-US" sz="900" dirty="0">
                  <a:latin typeface="Times New Roman" panose="02020603050405020304" pitchFamily="18" charset="0"/>
                  <a:ea typeface="+mj-ea"/>
                  <a:cs typeface="Times New Roman" panose="02020603050405020304" pitchFamily="18" charset="0"/>
                </a:endParaRPr>
              </a:p>
            </p:txBody>
          </p:sp>
        </p:grpSp>
        <p:cxnSp>
          <p:nvCxnSpPr>
            <p:cNvPr id="63" name="直接箭头连接符 62">
              <a:extLst>
                <a:ext uri="{FF2B5EF4-FFF2-40B4-BE49-F238E27FC236}">
                  <a16:creationId xmlns:a16="http://schemas.microsoft.com/office/drawing/2014/main" id="{DEB10821-7791-4BD8-A6C4-56F9F691F832}"/>
                </a:ext>
              </a:extLst>
            </p:cNvPr>
            <p:cNvCxnSpPr>
              <a:cxnSpLocks/>
            </p:cNvCxnSpPr>
            <p:nvPr/>
          </p:nvCxnSpPr>
          <p:spPr>
            <a:xfrm flipH="1" flipV="1">
              <a:off x="7846192" y="2582689"/>
              <a:ext cx="2841" cy="23448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6A75526-EEC0-4C61-B990-E5AD673342EB}"/>
                </a:ext>
              </a:extLst>
            </p:cNvPr>
            <p:cNvCxnSpPr>
              <a:cxnSpLocks/>
            </p:cNvCxnSpPr>
            <p:nvPr/>
          </p:nvCxnSpPr>
          <p:spPr>
            <a:xfrm flipH="1">
              <a:off x="7843349" y="1914736"/>
              <a:ext cx="2841" cy="23448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2880BC11-9EE0-4396-B201-D3F642B91DB7}"/>
                </a:ext>
              </a:extLst>
            </p:cNvPr>
            <p:cNvCxnSpPr>
              <a:cxnSpLocks/>
            </p:cNvCxnSpPr>
            <p:nvPr/>
          </p:nvCxnSpPr>
          <p:spPr>
            <a:xfrm flipV="1">
              <a:off x="8146737" y="2362451"/>
              <a:ext cx="335353" cy="3253"/>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立方体 65">
              <a:extLst>
                <a:ext uri="{FF2B5EF4-FFF2-40B4-BE49-F238E27FC236}">
                  <a16:creationId xmlns:a16="http://schemas.microsoft.com/office/drawing/2014/main" id="{81C5BD69-2452-4A84-94EB-D143055EFA24}"/>
                </a:ext>
              </a:extLst>
            </p:cNvPr>
            <p:cNvSpPr/>
            <p:nvPr/>
          </p:nvSpPr>
          <p:spPr>
            <a:xfrm>
              <a:off x="8448752" y="2185506"/>
              <a:ext cx="351964" cy="349056"/>
            </a:xfrm>
            <a:prstGeom prst="cube">
              <a:avLst>
                <a:gd name="adj" fmla="val 87299"/>
              </a:avLst>
            </a:prstGeom>
            <a:solidFill>
              <a:schemeClr val="accent5">
                <a:lumMod val="75000"/>
                <a:alpha val="74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AE6644B9-1C25-4654-8F57-FCB6B7E86425}"/>
                </a:ext>
              </a:extLst>
            </p:cNvPr>
            <p:cNvSpPr txBox="1"/>
            <p:nvPr/>
          </p:nvSpPr>
          <p:spPr>
            <a:xfrm>
              <a:off x="6145177" y="3445270"/>
              <a:ext cx="1094537" cy="290464"/>
            </a:xfrm>
            <a:prstGeom prst="rect">
              <a:avLst/>
            </a:prstGeom>
            <a:noFill/>
          </p:spPr>
          <p:txBody>
            <a:bodyPr wrap="square" rtlCol="0">
              <a:spAutoFit/>
            </a:bodyPr>
            <a:lstStyle/>
            <a:p>
              <a:pPr algn="ctr">
                <a:lnSpc>
                  <a:spcPct val="130000"/>
                </a:lnSpc>
              </a:pPr>
              <a:r>
                <a:rPr lang="en-US" altLang="zh-CN" sz="1100" b="1" dirty="0">
                  <a:latin typeface="Times New Roman" panose="02020603050405020304" pitchFamily="18" charset="0"/>
                  <a:cs typeface="Times New Roman" panose="02020603050405020304" pitchFamily="18" charset="0"/>
                </a:rPr>
                <a:t>CNN</a:t>
              </a:r>
              <a:endParaRPr lang="zh-CN" altLang="en-US" sz="1100" b="1"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52725FD2-B121-44C4-BFCE-FB3C1DAE575F}"/>
                </a:ext>
              </a:extLst>
            </p:cNvPr>
            <p:cNvSpPr txBox="1"/>
            <p:nvPr/>
          </p:nvSpPr>
          <p:spPr>
            <a:xfrm>
              <a:off x="6098799" y="2212814"/>
              <a:ext cx="1094537" cy="290464"/>
            </a:xfrm>
            <a:prstGeom prst="rect">
              <a:avLst/>
            </a:prstGeom>
            <a:noFill/>
          </p:spPr>
          <p:txBody>
            <a:bodyPr wrap="square" rtlCol="0">
              <a:spAutoFit/>
            </a:bodyPr>
            <a:lstStyle/>
            <a:p>
              <a:pPr algn="ctr">
                <a:lnSpc>
                  <a:spcPct val="130000"/>
                </a:lnSpc>
              </a:pPr>
              <a:r>
                <a:rPr lang="en-US" altLang="zh-CN" sz="1100" b="1" dirty="0">
                  <a:latin typeface="Times New Roman" panose="02020603050405020304" pitchFamily="18" charset="0"/>
                  <a:cs typeface="Times New Roman" panose="02020603050405020304" pitchFamily="18" charset="0"/>
                </a:rPr>
                <a:t>CNN</a:t>
              </a:r>
              <a:endParaRPr lang="zh-CN" altLang="en-US" sz="1100" b="1" dirty="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0D750250-4D2D-4523-9752-8AAF412C1E22}"/>
                </a:ext>
              </a:extLst>
            </p:cNvPr>
            <p:cNvSpPr txBox="1"/>
            <p:nvPr/>
          </p:nvSpPr>
          <p:spPr>
            <a:xfrm>
              <a:off x="7825374" y="1976823"/>
              <a:ext cx="1094537" cy="272447"/>
            </a:xfrm>
            <a:prstGeom prst="rect">
              <a:avLst/>
            </a:prstGeom>
            <a:noFill/>
          </p:spPr>
          <p:txBody>
            <a:bodyPr wrap="square" rtlCol="0">
              <a:spAutoFit/>
            </a:bodyPr>
            <a:lstStyle/>
            <a:p>
              <a:pPr algn="ctr">
                <a:lnSpc>
                  <a:spcPct val="130000"/>
                </a:lnSpc>
              </a:pPr>
              <a:r>
                <a:rPr lang="en-US" altLang="zh-CN" sz="1000" b="1" dirty="0">
                  <a:latin typeface="Times New Roman" panose="02020603050405020304" pitchFamily="18" charset="0"/>
                  <a:cs typeface="Times New Roman" panose="02020603050405020304" pitchFamily="18" charset="0"/>
                </a:rPr>
                <a:t>Feature Fusion</a:t>
              </a:r>
              <a:endParaRPr lang="zh-CN" altLang="en-US" sz="1000" b="1"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590DE1B6-7BC9-4B03-976B-D89A43539767}"/>
                </a:ext>
              </a:extLst>
            </p:cNvPr>
            <p:cNvSpPr txBox="1"/>
            <p:nvPr/>
          </p:nvSpPr>
          <p:spPr>
            <a:xfrm>
              <a:off x="7560860" y="1467581"/>
              <a:ext cx="700527" cy="246221"/>
            </a:xfrm>
            <a:prstGeom prst="rect">
              <a:avLst/>
            </a:prstGeom>
            <a:noFill/>
          </p:spPr>
          <p:txBody>
            <a:bodyPr wrap="square">
              <a:spAutoFit/>
            </a:bodyPr>
            <a:lstStyle/>
            <a:p>
              <a:r>
                <a:rPr lang="en-US" altLang="zh-CN" sz="1000" b="1" dirty="0">
                  <a:latin typeface="Times New Roman" panose="02020603050405020304" pitchFamily="18" charset="0"/>
                  <a:cs typeface="Times New Roman" panose="02020603050405020304" pitchFamily="18" charset="0"/>
                </a:rPr>
                <a:t>Feature1</a:t>
              </a:r>
              <a:endParaRPr lang="zh-CN" altLang="en-US" sz="2000"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5619538E-B193-4EEA-A193-DF615A696516}"/>
                </a:ext>
              </a:extLst>
            </p:cNvPr>
            <p:cNvSpPr txBox="1"/>
            <p:nvPr/>
          </p:nvSpPr>
          <p:spPr>
            <a:xfrm>
              <a:off x="7600094" y="3229418"/>
              <a:ext cx="752698" cy="246221"/>
            </a:xfrm>
            <a:prstGeom prst="rect">
              <a:avLst/>
            </a:prstGeom>
            <a:noFill/>
          </p:spPr>
          <p:txBody>
            <a:bodyPr wrap="square">
              <a:spAutoFit/>
            </a:bodyPr>
            <a:lstStyle/>
            <a:p>
              <a:r>
                <a:rPr lang="en-US" altLang="zh-CN" sz="1000" b="1" dirty="0">
                  <a:latin typeface="Times New Roman" panose="02020603050405020304" pitchFamily="18" charset="0"/>
                  <a:cs typeface="Times New Roman" panose="02020603050405020304" pitchFamily="18" charset="0"/>
                </a:rPr>
                <a:t>Feature2</a:t>
              </a:r>
              <a:endParaRPr lang="zh-CN" altLang="en-US" sz="200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F380A1FF-A020-4300-99C0-B23C99AC0984}"/>
                </a:ext>
              </a:extLst>
            </p:cNvPr>
            <p:cNvSpPr txBox="1"/>
            <p:nvPr/>
          </p:nvSpPr>
          <p:spPr>
            <a:xfrm>
              <a:off x="2956450" y="3011389"/>
              <a:ext cx="761704" cy="332783"/>
            </a:xfrm>
            <a:prstGeom prst="rect">
              <a:avLst/>
            </a:prstGeom>
            <a:noFill/>
          </p:spPr>
          <p:txBody>
            <a:bodyPr wrap="square">
              <a:spAutoFit/>
            </a:bodyPr>
            <a:lstStyle/>
            <a:p>
              <a:pPr algn="ctr">
                <a:lnSpc>
                  <a:spcPct val="70000"/>
                </a:lnSpc>
              </a:pPr>
              <a:r>
                <a:rPr lang="en-US" altLang="zh-CN" sz="1100" b="1" dirty="0">
                  <a:latin typeface="Times New Roman" panose="02020603050405020304" pitchFamily="18" charset="0"/>
                  <a:cs typeface="Times New Roman" panose="02020603050405020304" pitchFamily="18" charset="0"/>
                </a:rPr>
                <a:t>Original</a:t>
              </a:r>
              <a:r>
                <a:rPr lang="en-US" altLang="zh-CN" sz="1050" b="1" dirty="0">
                  <a:latin typeface="Times New Roman" panose="02020603050405020304" pitchFamily="18" charset="0"/>
                  <a:cs typeface="Times New Roman" panose="02020603050405020304" pitchFamily="18" charset="0"/>
                </a:rPr>
                <a:t> </a:t>
              </a:r>
              <a:r>
                <a:rPr lang="en-US" altLang="zh-CN" sz="1100" b="1" dirty="0">
                  <a:latin typeface="Times New Roman" panose="02020603050405020304" pitchFamily="18" charset="0"/>
                  <a:cs typeface="Times New Roman" panose="02020603050405020304" pitchFamily="18" charset="0"/>
                </a:rPr>
                <a:t>Signal</a:t>
              </a:r>
              <a:endParaRPr lang="zh-CN" altLang="en-US" sz="2800" dirty="0">
                <a:latin typeface="Times New Roman" panose="02020603050405020304" pitchFamily="18" charset="0"/>
                <a:cs typeface="Times New Roman" panose="02020603050405020304" pitchFamily="18" charset="0"/>
              </a:endParaRPr>
            </a:p>
          </p:txBody>
        </p:sp>
        <p:sp>
          <p:nvSpPr>
            <p:cNvPr id="81" name="星形: 五角 80">
              <a:extLst>
                <a:ext uri="{FF2B5EF4-FFF2-40B4-BE49-F238E27FC236}">
                  <a16:creationId xmlns:a16="http://schemas.microsoft.com/office/drawing/2014/main" id="{83359DAB-358B-4970-97D9-D17E2007579E}"/>
                </a:ext>
              </a:extLst>
            </p:cNvPr>
            <p:cNvSpPr/>
            <p:nvPr/>
          </p:nvSpPr>
          <p:spPr>
            <a:xfrm>
              <a:off x="8573526" y="2766921"/>
              <a:ext cx="88413" cy="88660"/>
            </a:xfrm>
            <a:prstGeom prst="star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31499118-38A7-48C7-BD7E-11D82ECAC2C5}"/>
                </a:ext>
              </a:extLst>
            </p:cNvPr>
            <p:cNvSpPr txBox="1"/>
            <p:nvPr/>
          </p:nvSpPr>
          <p:spPr>
            <a:xfrm>
              <a:off x="8650775" y="2699182"/>
              <a:ext cx="785793" cy="261610"/>
            </a:xfrm>
            <a:prstGeom prst="rect">
              <a:avLst/>
            </a:prstGeom>
            <a:noFill/>
          </p:spPr>
          <p:txBody>
            <a:bodyPr wrap="none" rtlCol="0">
              <a:spAutoFit/>
            </a:bodyPr>
            <a:lstStyle/>
            <a:p>
              <a:r>
                <a:rPr lang="en-US" altLang="zh-CN" sz="1100" dirty="0">
                  <a:latin typeface="Times New Roman" panose="02020603050405020304" pitchFamily="18" charset="0"/>
                  <a:ea typeface="+mj-ea"/>
                  <a:cs typeface="Times New Roman" panose="02020603050405020304" pitchFamily="18" charset="0"/>
                </a:rPr>
                <a:t>Prototypes</a:t>
              </a:r>
              <a:endParaRPr lang="zh-CN" altLang="en-US" sz="1050" dirty="0">
                <a:latin typeface="Times New Roman" panose="02020603050405020304" pitchFamily="18" charset="0"/>
                <a:ea typeface="+mj-ea"/>
                <a:cs typeface="Times New Roman" panose="02020603050405020304" pitchFamily="18" charset="0"/>
              </a:endParaRPr>
            </a:p>
          </p:txBody>
        </p:sp>
        <p:cxnSp>
          <p:nvCxnSpPr>
            <p:cNvPr id="83" name="直接箭头连接符 82">
              <a:extLst>
                <a:ext uri="{FF2B5EF4-FFF2-40B4-BE49-F238E27FC236}">
                  <a16:creationId xmlns:a16="http://schemas.microsoft.com/office/drawing/2014/main" id="{289A29E3-7D00-4224-B3CA-F159D5979D4A}"/>
                </a:ext>
              </a:extLst>
            </p:cNvPr>
            <p:cNvCxnSpPr>
              <a:cxnSpLocks/>
            </p:cNvCxnSpPr>
            <p:nvPr/>
          </p:nvCxnSpPr>
          <p:spPr>
            <a:xfrm>
              <a:off x="8392885" y="3021027"/>
              <a:ext cx="285941"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EC387136-C867-4117-8852-CD3B2EBCDC94}"/>
                </a:ext>
              </a:extLst>
            </p:cNvPr>
            <p:cNvSpPr txBox="1"/>
            <p:nvPr/>
          </p:nvSpPr>
          <p:spPr>
            <a:xfrm>
              <a:off x="8650775" y="2913283"/>
              <a:ext cx="1417376" cy="261610"/>
            </a:xfrm>
            <a:prstGeom prst="rect">
              <a:avLst/>
            </a:prstGeom>
            <a:noFill/>
          </p:spPr>
          <p:txBody>
            <a:bodyPr wrap="none" rtlCol="0">
              <a:spAutoFit/>
            </a:bodyPr>
            <a:lstStyle/>
            <a:p>
              <a:r>
                <a:rPr lang="en-US" altLang="zh-CN" sz="1100" dirty="0">
                  <a:latin typeface="Times New Roman" panose="02020603050405020304" pitchFamily="18" charset="0"/>
                  <a:ea typeface="+mj-ea"/>
                  <a:cs typeface="Times New Roman" panose="02020603050405020304" pitchFamily="18" charset="0"/>
                </a:rPr>
                <a:t>Wireless</a:t>
              </a:r>
              <a:r>
                <a:rPr lang="en-US" altLang="zh-CN" sz="1050" dirty="0">
                  <a:latin typeface="Times New Roman" panose="02020603050405020304" pitchFamily="18" charset="0"/>
                  <a:ea typeface="+mj-ea"/>
                  <a:cs typeface="Times New Roman" panose="02020603050405020304" pitchFamily="18" charset="0"/>
                </a:rPr>
                <a:t> </a:t>
              </a:r>
              <a:r>
                <a:rPr lang="en-US" altLang="zh-CN" sz="1100" dirty="0">
                  <a:latin typeface="Times New Roman" panose="02020603050405020304" pitchFamily="18" charset="0"/>
                  <a:ea typeface="+mj-ea"/>
                  <a:cs typeface="Times New Roman" panose="02020603050405020304" pitchFamily="18" charset="0"/>
                </a:rPr>
                <a:t>transmission</a:t>
              </a:r>
              <a:endParaRPr lang="zh-CN" altLang="en-US" sz="1050" dirty="0">
                <a:latin typeface="Times New Roman" panose="02020603050405020304" pitchFamily="18" charset="0"/>
                <a:ea typeface="+mj-ea"/>
                <a:cs typeface="Times New Roman" panose="02020603050405020304" pitchFamily="18" charset="0"/>
              </a:endParaRPr>
            </a:p>
          </p:txBody>
        </p:sp>
        <p:cxnSp>
          <p:nvCxnSpPr>
            <p:cNvPr id="85" name="直接箭头连接符 84">
              <a:extLst>
                <a:ext uri="{FF2B5EF4-FFF2-40B4-BE49-F238E27FC236}">
                  <a16:creationId xmlns:a16="http://schemas.microsoft.com/office/drawing/2014/main" id="{9FFCFEDB-C60E-4458-A56F-3BC8AE12B2EE}"/>
                </a:ext>
              </a:extLst>
            </p:cNvPr>
            <p:cNvCxnSpPr>
              <a:cxnSpLocks/>
            </p:cNvCxnSpPr>
            <p:nvPr/>
          </p:nvCxnSpPr>
          <p:spPr>
            <a:xfrm flipV="1">
              <a:off x="8392885" y="3204376"/>
              <a:ext cx="285736" cy="4879"/>
            </a:xfrm>
            <a:prstGeom prst="straightConnector1">
              <a:avLst/>
            </a:prstGeom>
            <a:ln w="12700">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556565A2-E20A-4617-AAF9-AD3A59851886}"/>
                </a:ext>
              </a:extLst>
            </p:cNvPr>
            <p:cNvSpPr txBox="1"/>
            <p:nvPr/>
          </p:nvSpPr>
          <p:spPr>
            <a:xfrm>
              <a:off x="8662345" y="3091248"/>
              <a:ext cx="989373" cy="261610"/>
            </a:xfrm>
            <a:prstGeom prst="rect">
              <a:avLst/>
            </a:prstGeom>
            <a:noFill/>
          </p:spPr>
          <p:txBody>
            <a:bodyPr wrap="none" rtlCol="0">
              <a:spAutoFit/>
            </a:bodyPr>
            <a:lstStyle/>
            <a:p>
              <a:r>
                <a:rPr lang="en-US" altLang="zh-CN" sz="1100" dirty="0">
                  <a:latin typeface="Times New Roman" panose="02020603050405020304" pitchFamily="18" charset="0"/>
                  <a:ea typeface="+mj-ea"/>
                  <a:cs typeface="Times New Roman" panose="02020603050405020304" pitchFamily="18" charset="0"/>
                </a:rPr>
                <a:t>Compute</a:t>
              </a:r>
              <a:r>
                <a:rPr lang="en-US" altLang="zh-CN" sz="1050" dirty="0">
                  <a:latin typeface="Times New Roman" panose="02020603050405020304" pitchFamily="18" charset="0"/>
                  <a:ea typeface="+mj-ea"/>
                  <a:cs typeface="Times New Roman" panose="02020603050405020304" pitchFamily="18" charset="0"/>
                </a:rPr>
                <a:t> Loss</a:t>
              </a:r>
              <a:endParaRPr lang="zh-CN" altLang="en-US" sz="1050" dirty="0">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03AA3B3C-A188-4E72-888C-E4F122290158}"/>
                </a:ext>
              </a:extLst>
            </p:cNvPr>
            <p:cNvSpPr txBox="1"/>
            <p:nvPr/>
          </p:nvSpPr>
          <p:spPr>
            <a:xfrm>
              <a:off x="5689783" y="3660722"/>
              <a:ext cx="38343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grpSp>
      <p:pic>
        <p:nvPicPr>
          <p:cNvPr id="4" name="图片 3">
            <a:extLst>
              <a:ext uri="{FF2B5EF4-FFF2-40B4-BE49-F238E27FC236}">
                <a16:creationId xmlns:a16="http://schemas.microsoft.com/office/drawing/2014/main" id="{2475A08A-A1D8-4481-9AB6-F4C6BE7E9E78}"/>
              </a:ext>
            </a:extLst>
          </p:cNvPr>
          <p:cNvPicPr>
            <a:picLocks noChangeAspect="1"/>
          </p:cNvPicPr>
          <p:nvPr/>
        </p:nvPicPr>
        <p:blipFill rotWithShape="1">
          <a:blip r:embed="rId6"/>
          <a:srcRect t="786"/>
          <a:stretch/>
        </p:blipFill>
        <p:spPr>
          <a:xfrm>
            <a:off x="8397091" y="1058936"/>
            <a:ext cx="3363591" cy="2720110"/>
          </a:xfrm>
          <a:prstGeom prst="rect">
            <a:avLst/>
          </a:prstGeom>
        </p:spPr>
      </p:pic>
      <p:sp>
        <p:nvSpPr>
          <p:cNvPr id="152" name="文本框 151">
            <a:extLst>
              <a:ext uri="{FF2B5EF4-FFF2-40B4-BE49-F238E27FC236}">
                <a16:creationId xmlns:a16="http://schemas.microsoft.com/office/drawing/2014/main" id="{84277A50-8FEC-4D95-AD92-51AF5C72A968}"/>
              </a:ext>
            </a:extLst>
          </p:cNvPr>
          <p:cNvSpPr txBox="1"/>
          <p:nvPr/>
        </p:nvSpPr>
        <p:spPr>
          <a:xfrm>
            <a:off x="614680" y="1197937"/>
            <a:ext cx="2020105"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复杂度分析</a:t>
            </a:r>
          </a:p>
        </p:txBody>
      </p:sp>
      <p:sp>
        <p:nvSpPr>
          <p:cNvPr id="9" name="文本框 8">
            <a:extLst>
              <a:ext uri="{FF2B5EF4-FFF2-40B4-BE49-F238E27FC236}">
                <a16:creationId xmlns:a16="http://schemas.microsoft.com/office/drawing/2014/main" id="{C26BAF2D-B651-4FF6-9A9B-010D3250CA9D}"/>
              </a:ext>
            </a:extLst>
          </p:cNvPr>
          <p:cNvSpPr txBox="1"/>
          <p:nvPr/>
        </p:nvSpPr>
        <p:spPr>
          <a:xfrm>
            <a:off x="10078022" y="3874129"/>
            <a:ext cx="56457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CNN</a:t>
            </a:r>
            <a:endParaRPr lang="zh-CN"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39121111-33F1-48D8-B672-7632357D8603}"/>
                  </a:ext>
                </a:extLst>
              </p:cNvPr>
              <p:cNvSpPr txBox="1"/>
              <p:nvPr/>
            </p:nvSpPr>
            <p:spPr>
              <a:xfrm>
                <a:off x="816287" y="4513067"/>
                <a:ext cx="10838684" cy="646331"/>
              </a:xfrm>
              <a:prstGeom prst="rect">
                <a:avLst/>
              </a:prstGeom>
              <a:noFill/>
            </p:spPr>
            <p:txBody>
              <a:bodyPr wrap="square" rtlCol="0">
                <a:spAutoFit/>
              </a:bodyPr>
              <a:lstStyle/>
              <a:p>
                <a:r>
                  <a:rPr lang="zh-CN" altLang="en-US" dirty="0"/>
                  <a:t>假设卷积核大小为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m:t>
                        </m:r>
                      </m:sub>
                    </m:sSub>
                    <m:r>
                      <a:rPr lang="zh-CN" altLang="en-US" i="1">
                        <a:latin typeface="Cambria Math" panose="02040503050406030204" pitchFamily="18" charset="0"/>
                      </a:rPr>
                      <m:t>，</m:t>
                    </m:r>
                  </m:oMath>
                </a14:m>
                <a:r>
                  <a:rPr lang="zh-CN" altLang="en-US" dirty="0"/>
                  <a:t>输入通道为</a:t>
                </a:r>
                <a:r>
                  <a:rPr lang="en-US" altLang="zh-CN" dirty="0"/>
                  <a:t>M</a:t>
                </a:r>
                <a:r>
                  <a:rPr lang="zh-CN" altLang="en-US" dirty="0"/>
                  <a:t>，输出通道为</a:t>
                </a:r>
                <a:r>
                  <a:rPr lang="en-US" altLang="zh-CN" dirty="0"/>
                  <a:t>N</a:t>
                </a:r>
                <a:r>
                  <a:rPr lang="zh-CN" altLang="en-US" dirty="0"/>
                  <a:t>，输出特征图的尺寸为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𝐹</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𝐹</m:t>
                        </m:r>
                      </m:sub>
                    </m:sSub>
                    <m:r>
                      <a:rPr lang="zh-CN" altLang="en-US" i="1" smtClean="0">
                        <a:latin typeface="Cambria Math" panose="02040503050406030204" pitchFamily="18" charset="0"/>
                      </a:rPr>
                      <m:t>，</m:t>
                    </m:r>
                    <m:r>
                      <a:rPr lang="zh-CN" altLang="en-US" i="1">
                        <a:latin typeface="Cambria Math" panose="02040503050406030204" pitchFamily="18" charset="0"/>
                      </a:rPr>
                      <m:t>则</m:t>
                    </m:r>
                  </m:oMath>
                </a14:m>
                <a:r>
                  <a:rPr lang="zh-CN" altLang="en-US" dirty="0"/>
                  <a:t>同标准卷积后，可以计算：</a:t>
                </a:r>
              </a:p>
            </p:txBody>
          </p:sp>
        </mc:Choice>
        <mc:Fallback>
          <p:sp>
            <p:nvSpPr>
              <p:cNvPr id="10" name="文本框 9">
                <a:extLst>
                  <a:ext uri="{FF2B5EF4-FFF2-40B4-BE49-F238E27FC236}">
                    <a16:creationId xmlns:a16="http://schemas.microsoft.com/office/drawing/2014/main" id="{39121111-33F1-48D8-B672-7632357D8603}"/>
                  </a:ext>
                </a:extLst>
              </p:cNvPr>
              <p:cNvSpPr txBox="1">
                <a:spLocks noRot="1" noChangeAspect="1" noMove="1" noResize="1" noEditPoints="1" noAdjustHandles="1" noChangeArrowheads="1" noChangeShapeType="1" noTextEdit="1"/>
              </p:cNvSpPr>
              <p:nvPr/>
            </p:nvSpPr>
            <p:spPr>
              <a:xfrm>
                <a:off x="816287" y="4513067"/>
                <a:ext cx="10838684" cy="646331"/>
              </a:xfrm>
              <a:prstGeom prst="rect">
                <a:avLst/>
              </a:prstGeom>
              <a:blipFill>
                <a:blip r:embed="rId7"/>
                <a:stretch>
                  <a:fillRect l="-506" t="-4717" r="-2531" b="-14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BB6200A-1225-4C4C-9813-5E3783C7003A}"/>
                  </a:ext>
                </a:extLst>
              </p:cNvPr>
              <p:cNvSpPr txBox="1"/>
              <p:nvPr/>
            </p:nvSpPr>
            <p:spPr>
              <a:xfrm>
                <a:off x="1370611" y="5382862"/>
                <a:ext cx="2988960" cy="369332"/>
              </a:xfrm>
              <a:prstGeom prst="rect">
                <a:avLst/>
              </a:prstGeom>
              <a:noFill/>
            </p:spPr>
            <p:txBody>
              <a:bodyPr wrap="none" rtlCol="0">
                <a:spAutoFit/>
              </a:bodyPr>
              <a:lstStyle/>
              <a:p>
                <a:r>
                  <a:rPr lang="zh-CN" altLang="en-US" b="1" dirty="0"/>
                  <a:t>参数量</a:t>
                </a:r>
                <a:r>
                  <a:rPr lang="zh-CN" altLang="en-US" dirty="0"/>
                  <a:t>为：</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a14:m>
                <a:endParaRPr lang="zh-CN" altLang="en-US" dirty="0"/>
              </a:p>
            </p:txBody>
          </p:sp>
        </mc:Choice>
        <mc:Fallback>
          <p:sp>
            <p:nvSpPr>
              <p:cNvPr id="11" name="文本框 10">
                <a:extLst>
                  <a:ext uri="{FF2B5EF4-FFF2-40B4-BE49-F238E27FC236}">
                    <a16:creationId xmlns:a16="http://schemas.microsoft.com/office/drawing/2014/main" id="{FBB6200A-1225-4C4C-9813-5E3783C7003A}"/>
                  </a:ext>
                </a:extLst>
              </p:cNvPr>
              <p:cNvSpPr txBox="1">
                <a:spLocks noRot="1" noChangeAspect="1" noMove="1" noResize="1" noEditPoints="1" noAdjustHandles="1" noChangeArrowheads="1" noChangeShapeType="1" noTextEdit="1"/>
              </p:cNvSpPr>
              <p:nvPr/>
            </p:nvSpPr>
            <p:spPr>
              <a:xfrm>
                <a:off x="1370611" y="5382862"/>
                <a:ext cx="2988960" cy="369332"/>
              </a:xfrm>
              <a:prstGeom prst="rect">
                <a:avLst/>
              </a:prstGeom>
              <a:blipFill>
                <a:blip r:embed="rId8"/>
                <a:stretch>
                  <a:fillRect l="-1837"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6" name="文本框 155">
                <a:extLst>
                  <a:ext uri="{FF2B5EF4-FFF2-40B4-BE49-F238E27FC236}">
                    <a16:creationId xmlns:a16="http://schemas.microsoft.com/office/drawing/2014/main" id="{C4CF7AB5-D413-4E11-A7CE-EF7AB88E33AE}"/>
                  </a:ext>
                </a:extLst>
              </p:cNvPr>
              <p:cNvSpPr txBox="1"/>
              <p:nvPr/>
            </p:nvSpPr>
            <p:spPr>
              <a:xfrm>
                <a:off x="5316648" y="5346217"/>
                <a:ext cx="3954352" cy="369332"/>
              </a:xfrm>
              <a:prstGeom prst="rect">
                <a:avLst/>
              </a:prstGeom>
              <a:noFill/>
            </p:spPr>
            <p:txBody>
              <a:bodyPr wrap="none" rtlCol="0">
                <a:spAutoFit/>
              </a:bodyPr>
              <a:lstStyle/>
              <a:p>
                <a:r>
                  <a:rPr lang="zh-CN" altLang="en-US" b="1" dirty="0"/>
                  <a:t>计算量</a:t>
                </a:r>
                <a:r>
                  <a:rPr lang="zh-CN" altLang="en-US" dirty="0"/>
                  <a:t>为：</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𝐹</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𝐹</m:t>
                        </m:r>
                      </m:sub>
                    </m:sSub>
                  </m:oMath>
                </a14:m>
                <a:endParaRPr lang="zh-CN" altLang="en-US" dirty="0"/>
              </a:p>
            </p:txBody>
          </p:sp>
        </mc:Choice>
        <mc:Fallback>
          <p:sp>
            <p:nvSpPr>
              <p:cNvPr id="156" name="文本框 155">
                <a:extLst>
                  <a:ext uri="{FF2B5EF4-FFF2-40B4-BE49-F238E27FC236}">
                    <a16:creationId xmlns:a16="http://schemas.microsoft.com/office/drawing/2014/main" id="{C4CF7AB5-D413-4E11-A7CE-EF7AB88E33AE}"/>
                  </a:ext>
                </a:extLst>
              </p:cNvPr>
              <p:cNvSpPr txBox="1">
                <a:spLocks noRot="1" noChangeAspect="1" noMove="1" noResize="1" noEditPoints="1" noAdjustHandles="1" noChangeArrowheads="1" noChangeShapeType="1" noTextEdit="1"/>
              </p:cNvSpPr>
              <p:nvPr/>
            </p:nvSpPr>
            <p:spPr>
              <a:xfrm>
                <a:off x="5316648" y="5346217"/>
                <a:ext cx="3954352" cy="369332"/>
              </a:xfrm>
              <a:prstGeom prst="rect">
                <a:avLst/>
              </a:prstGeom>
              <a:blipFill>
                <a:blip r:embed="rId9"/>
                <a:stretch>
                  <a:fillRect l="-1233"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文本框 45">
                <a:extLst>
                  <a:ext uri="{FF2B5EF4-FFF2-40B4-BE49-F238E27FC236}">
                    <a16:creationId xmlns:a16="http://schemas.microsoft.com/office/drawing/2014/main" id="{CD023EF9-1208-4CB2-AE9D-0F47861BB99A}"/>
                  </a:ext>
                </a:extLst>
              </p:cNvPr>
              <p:cNvSpPr txBox="1"/>
              <p:nvPr/>
            </p:nvSpPr>
            <p:spPr>
              <a:xfrm>
                <a:off x="1391191" y="6157811"/>
                <a:ext cx="3997505" cy="369332"/>
              </a:xfrm>
              <a:prstGeom prst="rect">
                <a:avLst/>
              </a:prstGeom>
              <a:noFill/>
            </p:spPr>
            <p:txBody>
              <a:bodyPr wrap="none" rtlCol="0">
                <a:spAutoFit/>
              </a:bodyPr>
              <a:lstStyle/>
              <a:p>
                <a:r>
                  <a:rPr lang="zh-CN" altLang="en-US" dirty="0"/>
                  <a:t>输入维度：</a:t>
                </a:r>
                <a14:m>
                  <m:oMath xmlns:m="http://schemas.openxmlformats.org/officeDocument/2006/math">
                    <m:r>
                      <m:rPr>
                        <m:sty m:val="p"/>
                      </m:rPr>
                      <a:rPr lang="en-US" altLang="zh-CN" b="0" i="1" dirty="0">
                        <a:latin typeface="Cambria Math" panose="02040503050406030204" pitchFamily="18" charset="0"/>
                      </a:rPr>
                      <m:t>stft</m:t>
                    </m:r>
                    <m:r>
                      <a:rPr lang="en-US" altLang="zh-CN" b="0" i="1" dirty="0" smtClean="0">
                        <a:latin typeface="Cambria Math" panose="02040503050406030204" pitchFamily="18" charset="0"/>
                      </a:rPr>
                      <m:t>:</m:t>
                    </m:r>
                    <m:r>
                      <a:rPr lang="en-US" altLang="zh-CN" b="0" i="1" smtClean="0">
                        <a:latin typeface="Cambria Math" panose="02040503050406030204" pitchFamily="18" charset="0"/>
                      </a:rPr>
                      <m:t>64∗30</m:t>
                    </m:r>
                  </m:oMath>
                </a14:m>
                <a:r>
                  <a:rPr lang="zh-CN" altLang="en-US" dirty="0"/>
                  <a:t>   </a:t>
                </a:r>
                <a14:m>
                  <m:oMath xmlns:m="http://schemas.openxmlformats.org/officeDocument/2006/math">
                    <m:r>
                      <a:rPr lang="en-US" altLang="zh-CN" b="0" i="1" dirty="0" smtClean="0">
                        <a:latin typeface="Cambria Math" panose="02040503050406030204" pitchFamily="18" charset="0"/>
                      </a:rPr>
                      <m:t>𝐵𝑖</m:t>
                    </m:r>
                    <m:r>
                      <a:rPr lang="en-US" altLang="zh-CN" b="0" i="1" dirty="0" smtClean="0">
                        <a:latin typeface="Cambria Math" panose="02040503050406030204" pitchFamily="18" charset="0"/>
                      </a:rPr>
                      <m:t>:320∗320</m:t>
                    </m:r>
                  </m:oMath>
                </a14:m>
                <a:endParaRPr lang="zh-CN" altLang="en-US" dirty="0"/>
              </a:p>
            </p:txBody>
          </p:sp>
        </mc:Choice>
        <mc:Fallback>
          <p:sp>
            <p:nvSpPr>
              <p:cNvPr id="46" name="文本框 45">
                <a:extLst>
                  <a:ext uri="{FF2B5EF4-FFF2-40B4-BE49-F238E27FC236}">
                    <a16:creationId xmlns:a16="http://schemas.microsoft.com/office/drawing/2014/main" id="{CD023EF9-1208-4CB2-AE9D-0F47861BB99A}"/>
                  </a:ext>
                </a:extLst>
              </p:cNvPr>
              <p:cNvSpPr txBox="1">
                <a:spLocks noRot="1" noChangeAspect="1" noMove="1" noResize="1" noEditPoints="1" noAdjustHandles="1" noChangeArrowheads="1" noChangeShapeType="1" noTextEdit="1"/>
              </p:cNvSpPr>
              <p:nvPr/>
            </p:nvSpPr>
            <p:spPr>
              <a:xfrm>
                <a:off x="1391191" y="6157811"/>
                <a:ext cx="3997505" cy="369332"/>
              </a:xfrm>
              <a:prstGeom prst="rect">
                <a:avLst/>
              </a:prstGeom>
              <a:blipFill>
                <a:blip r:embed="rId10"/>
                <a:stretch>
                  <a:fillRect l="-1220" t="-8197" b="-24590"/>
                </a:stretch>
              </a:blipFill>
            </p:spPr>
            <p:txBody>
              <a:bodyPr/>
              <a:lstStyle/>
              <a:p>
                <a:r>
                  <a:rPr lang="zh-CN" altLang="en-US">
                    <a:noFill/>
                  </a:rPr>
                  <a:t> </a:t>
                </a:r>
              </a:p>
            </p:txBody>
          </p:sp>
        </mc:Fallback>
      </mc:AlternateContent>
      <p:sp>
        <p:nvSpPr>
          <p:cNvPr id="47" name="箭头: 右 46">
            <a:extLst>
              <a:ext uri="{FF2B5EF4-FFF2-40B4-BE49-F238E27FC236}">
                <a16:creationId xmlns:a16="http://schemas.microsoft.com/office/drawing/2014/main" id="{8106FF86-F610-44E9-A32F-E356BA5E0B54}"/>
              </a:ext>
            </a:extLst>
          </p:cNvPr>
          <p:cNvSpPr/>
          <p:nvPr/>
        </p:nvSpPr>
        <p:spPr>
          <a:xfrm>
            <a:off x="5597451" y="6207425"/>
            <a:ext cx="872931" cy="205404"/>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8" name="文本框 47">
                <a:extLst>
                  <a:ext uri="{FF2B5EF4-FFF2-40B4-BE49-F238E27FC236}">
                    <a16:creationId xmlns:a16="http://schemas.microsoft.com/office/drawing/2014/main" id="{2A5ECA8F-2FE5-4455-8535-D9B07997405D}"/>
                  </a:ext>
                </a:extLst>
              </p:cNvPr>
              <p:cNvSpPr txBox="1"/>
              <p:nvPr/>
            </p:nvSpPr>
            <p:spPr>
              <a:xfrm>
                <a:off x="6761493" y="6125461"/>
                <a:ext cx="3107454" cy="369332"/>
              </a:xfrm>
              <a:prstGeom prst="rect">
                <a:avLst/>
              </a:prstGeom>
              <a:noFill/>
            </p:spPr>
            <p:txBody>
              <a:bodyPr wrap="none" rtlCol="0">
                <a:spAutoFit/>
              </a:bodyPr>
              <a:lstStyle/>
              <a:p>
                <a:r>
                  <a:rPr lang="zh-CN" altLang="en-US" dirty="0"/>
                  <a:t>参数量</a:t>
                </a:r>
                <a:r>
                  <a:rPr lang="en-US" altLang="zh-CN" dirty="0"/>
                  <a:t>: </a:t>
                </a:r>
                <a14:m>
                  <m:oMath xmlns:m="http://schemas.openxmlformats.org/officeDocument/2006/math">
                    <m:r>
                      <a:rPr lang="en-US" altLang="zh-CN" b="0" i="1" smtClean="0">
                        <a:latin typeface="Cambria Math" panose="02040503050406030204" pitchFamily="18" charset="0"/>
                      </a:rPr>
                      <m:t>4</m:t>
                    </m:r>
                  </m:oMath>
                </a14:m>
                <a:r>
                  <a:rPr lang="en-US" altLang="zh-CN" dirty="0"/>
                  <a:t>000</a:t>
                </a:r>
                <a:r>
                  <a:rPr lang="zh-CN" altLang="en-US" dirty="0"/>
                  <a:t>万  计算量</a:t>
                </a:r>
                <a:r>
                  <a:rPr lang="en-US" altLang="zh-CN" dirty="0"/>
                  <a:t>: </a:t>
                </a:r>
                <a14:m>
                  <m:oMath xmlns:m="http://schemas.openxmlformats.org/officeDocument/2006/math">
                    <m:r>
                      <a:rPr lang="en-US" altLang="zh-CN" i="1">
                        <a:latin typeface="Cambria Math" panose="02040503050406030204" pitchFamily="18" charset="0"/>
                      </a:rPr>
                      <m:t>2</m:t>
                    </m:r>
                    <m:r>
                      <a:rPr lang="en-US" altLang="zh-CN" b="0" i="1" smtClean="0">
                        <a:latin typeface="Cambria Math" panose="02040503050406030204" pitchFamily="18" charset="0"/>
                      </a:rPr>
                      <m:t>.7</m:t>
                    </m:r>
                    <m:r>
                      <a:rPr lang="en-US" altLang="zh-CN" b="0" i="1" smtClean="0">
                        <a:latin typeface="Cambria Math" panose="02040503050406030204" pitchFamily="18" charset="0"/>
                      </a:rPr>
                      <m:t>𝐺</m:t>
                    </m:r>
                  </m:oMath>
                </a14:m>
                <a:endParaRPr lang="zh-CN" altLang="en-US" dirty="0"/>
              </a:p>
            </p:txBody>
          </p:sp>
        </mc:Choice>
        <mc:Fallback>
          <p:sp>
            <p:nvSpPr>
              <p:cNvPr id="48" name="文本框 47">
                <a:extLst>
                  <a:ext uri="{FF2B5EF4-FFF2-40B4-BE49-F238E27FC236}">
                    <a16:creationId xmlns:a16="http://schemas.microsoft.com/office/drawing/2014/main" id="{2A5ECA8F-2FE5-4455-8535-D9B07997405D}"/>
                  </a:ext>
                </a:extLst>
              </p:cNvPr>
              <p:cNvSpPr txBox="1">
                <a:spLocks noRot="1" noChangeAspect="1" noMove="1" noResize="1" noEditPoints="1" noAdjustHandles="1" noChangeArrowheads="1" noChangeShapeType="1" noTextEdit="1"/>
              </p:cNvSpPr>
              <p:nvPr/>
            </p:nvSpPr>
            <p:spPr>
              <a:xfrm>
                <a:off x="6761493" y="6125461"/>
                <a:ext cx="3107454" cy="369332"/>
              </a:xfrm>
              <a:prstGeom prst="rect">
                <a:avLst/>
              </a:prstGeom>
              <a:blipFill>
                <a:blip r:embed="rId11"/>
                <a:stretch>
                  <a:fillRect l="-1569"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271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F71A9-D662-4F05-8A93-F70482668B60}"/>
              </a:ext>
            </a:extLst>
          </p:cNvPr>
          <p:cNvSpPr>
            <a:spLocks noGrp="1"/>
          </p:cNvSpPr>
          <p:nvPr>
            <p:ph type="title"/>
          </p:nvPr>
        </p:nvSpPr>
        <p:spPr/>
        <p:txBody>
          <a:bodyPr/>
          <a:lstStyle/>
          <a:p>
            <a:r>
              <a:rPr lang="zh-CN" altLang="en-US" dirty="0"/>
              <a:t>扩展部分</a:t>
            </a:r>
          </a:p>
        </p:txBody>
      </p:sp>
      <p:sp>
        <p:nvSpPr>
          <p:cNvPr id="3" name="灯片编号占位符 2">
            <a:extLst>
              <a:ext uri="{FF2B5EF4-FFF2-40B4-BE49-F238E27FC236}">
                <a16:creationId xmlns:a16="http://schemas.microsoft.com/office/drawing/2014/main" id="{6F50CE3D-7366-4BB5-9C13-2A6A16D785CB}"/>
              </a:ext>
            </a:extLst>
          </p:cNvPr>
          <p:cNvSpPr>
            <a:spLocks noGrp="1"/>
          </p:cNvSpPr>
          <p:nvPr>
            <p:ph type="sldNum" sz="quarter" idx="10"/>
          </p:nvPr>
        </p:nvSpPr>
        <p:spPr/>
        <p:txBody>
          <a:bodyPr/>
          <a:lstStyle/>
          <a:p>
            <a:r>
              <a:rPr lang="en-US" altLang="zh-CN" dirty="0"/>
              <a:t>14</a:t>
            </a:r>
            <a:endParaRPr lang="zh-CN" altLang="en-US" dirty="0"/>
          </a:p>
        </p:txBody>
      </p:sp>
      <p:sp>
        <p:nvSpPr>
          <p:cNvPr id="4" name="文本框 3">
            <a:extLst>
              <a:ext uri="{FF2B5EF4-FFF2-40B4-BE49-F238E27FC236}">
                <a16:creationId xmlns:a16="http://schemas.microsoft.com/office/drawing/2014/main" id="{E24276BD-9593-4041-BA19-66E27EF2A090}"/>
              </a:ext>
            </a:extLst>
          </p:cNvPr>
          <p:cNvSpPr txBox="1"/>
          <p:nvPr/>
        </p:nvSpPr>
        <p:spPr>
          <a:xfrm>
            <a:off x="614680" y="1091257"/>
            <a:ext cx="1710725"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模型剪枝</a:t>
            </a:r>
          </a:p>
        </p:txBody>
      </p:sp>
      <p:sp>
        <p:nvSpPr>
          <p:cNvPr id="5" name="文本框 4">
            <a:extLst>
              <a:ext uri="{FF2B5EF4-FFF2-40B4-BE49-F238E27FC236}">
                <a16:creationId xmlns:a16="http://schemas.microsoft.com/office/drawing/2014/main" id="{5EA0C8C5-3A09-444D-86B5-C563A8714EDE}"/>
              </a:ext>
            </a:extLst>
          </p:cNvPr>
          <p:cNvSpPr txBox="1"/>
          <p:nvPr/>
        </p:nvSpPr>
        <p:spPr>
          <a:xfrm>
            <a:off x="614680" y="1724035"/>
            <a:ext cx="1770036"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非结构化剪枝</a:t>
            </a:r>
          </a:p>
        </p:txBody>
      </p:sp>
      <p:sp>
        <p:nvSpPr>
          <p:cNvPr id="6" name="文本框 5">
            <a:extLst>
              <a:ext uri="{FF2B5EF4-FFF2-40B4-BE49-F238E27FC236}">
                <a16:creationId xmlns:a16="http://schemas.microsoft.com/office/drawing/2014/main" id="{9D0CCD96-42C1-4C93-81F4-C05725C9B238}"/>
              </a:ext>
            </a:extLst>
          </p:cNvPr>
          <p:cNvSpPr txBox="1"/>
          <p:nvPr/>
        </p:nvSpPr>
        <p:spPr>
          <a:xfrm>
            <a:off x="875490" y="2140617"/>
            <a:ext cx="10583694"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非结构化剪枝是通过删除单个权重或神经元来简化模型的技术。不考虑权重在模型中的位置或结构关系。剪枝后的模型会呈现出不规则的稀疏性。</a:t>
            </a:r>
          </a:p>
        </p:txBody>
      </p:sp>
      <p:sp>
        <p:nvSpPr>
          <p:cNvPr id="7" name="文本框 6">
            <a:extLst>
              <a:ext uri="{FF2B5EF4-FFF2-40B4-BE49-F238E27FC236}">
                <a16:creationId xmlns:a16="http://schemas.microsoft.com/office/drawing/2014/main" id="{87C3E364-28DA-4DA1-BCFB-EA5757EEF664}"/>
              </a:ext>
            </a:extLst>
          </p:cNvPr>
          <p:cNvSpPr txBox="1"/>
          <p:nvPr/>
        </p:nvSpPr>
        <p:spPr>
          <a:xfrm>
            <a:off x="1166896" y="2801206"/>
            <a:ext cx="9786450" cy="1809726"/>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b="1" dirty="0"/>
              <a:t>灵活度高</a:t>
            </a:r>
            <a:r>
              <a:rPr lang="en-US" altLang="zh-CN" b="1" dirty="0"/>
              <a:t>: </a:t>
            </a:r>
            <a:r>
              <a:rPr lang="zh-CN" altLang="en-US" dirty="0">
                <a:latin typeface="仿宋" panose="02010609060101010101" pitchFamily="49" charset="-122"/>
                <a:ea typeface="仿宋" panose="02010609060101010101" pitchFamily="49" charset="-122"/>
              </a:rPr>
              <a:t>可以逐个评估每个权重的重要性，从而实现更精细的压缩</a:t>
            </a:r>
            <a:endParaRPr lang="en-US" altLang="zh-CN" dirty="0">
              <a:latin typeface="仿宋" panose="02010609060101010101" pitchFamily="49" charset="-122"/>
              <a:ea typeface="仿宋" panose="02010609060101010101" pitchFamily="49" charset="-122"/>
            </a:endParaRPr>
          </a:p>
          <a:p>
            <a:pPr marL="285750" indent="-285750">
              <a:lnSpc>
                <a:spcPct val="130000"/>
              </a:lnSpc>
              <a:buFont typeface="Wingdings" panose="05000000000000000000" pitchFamily="2" charset="2"/>
              <a:buChar char="l"/>
            </a:pPr>
            <a:r>
              <a:rPr lang="zh-CN" altLang="en-US" b="1" dirty="0"/>
              <a:t>精度损失小</a:t>
            </a:r>
            <a:r>
              <a:rPr lang="zh-CN" altLang="en-US" dirty="0"/>
              <a:t>：</a:t>
            </a:r>
            <a:r>
              <a:rPr lang="zh-CN" altLang="en-US" dirty="0">
                <a:latin typeface="仿宋" panose="02010609060101010101" pitchFamily="49" charset="-122"/>
                <a:ea typeface="仿宋" panose="02010609060101010101" pitchFamily="49" charset="-122"/>
              </a:rPr>
              <a:t>由于只是单个删除不重要的权重，对模型性能的影响相对较小。</a:t>
            </a:r>
            <a:endParaRPr lang="en-US" altLang="zh-CN" dirty="0">
              <a:latin typeface="仿宋" panose="02010609060101010101" pitchFamily="49" charset="-122"/>
              <a:ea typeface="仿宋" panose="02010609060101010101" pitchFamily="49" charset="-122"/>
            </a:endParaRPr>
          </a:p>
          <a:p>
            <a:pPr marL="285750" indent="-285750">
              <a:lnSpc>
                <a:spcPct val="130000"/>
              </a:lnSpc>
              <a:buFont typeface="Wingdings" panose="05000000000000000000" pitchFamily="2" charset="2"/>
              <a:buChar char="l"/>
            </a:pPr>
            <a:r>
              <a:rPr lang="zh-CN" altLang="en-US" b="1" dirty="0"/>
              <a:t>稀疏性不规则</a:t>
            </a:r>
            <a:r>
              <a:rPr lang="zh-CN" altLang="en-US" dirty="0"/>
              <a:t>：</a:t>
            </a:r>
            <a:r>
              <a:rPr lang="zh-CN" altLang="en-US" dirty="0">
                <a:latin typeface="仿宋" panose="02010609060101010101" pitchFamily="49" charset="-122"/>
                <a:ea typeface="仿宋" panose="02010609060101010101" pitchFamily="49" charset="-122"/>
              </a:rPr>
              <a:t>剪枝后的模型的权重分布是随机的，很难利用现有的硬件加速，需要专门的存储和计算优化技术</a:t>
            </a:r>
            <a:endParaRPr lang="en-US" altLang="zh-CN" dirty="0">
              <a:latin typeface="仿宋" panose="02010609060101010101" pitchFamily="49" charset="-122"/>
              <a:ea typeface="仿宋" panose="02010609060101010101" pitchFamily="49" charset="-122"/>
            </a:endParaRPr>
          </a:p>
          <a:p>
            <a:pPr marL="285750" indent="-285750">
              <a:buFont typeface="Wingdings" panose="05000000000000000000" pitchFamily="2" charset="2"/>
              <a:buChar char="l"/>
            </a:pPr>
            <a:endParaRPr lang="zh-CN" altLang="en-US" dirty="0"/>
          </a:p>
        </p:txBody>
      </p:sp>
      <p:sp>
        <p:nvSpPr>
          <p:cNvPr id="8" name="文本框 7">
            <a:extLst>
              <a:ext uri="{FF2B5EF4-FFF2-40B4-BE49-F238E27FC236}">
                <a16:creationId xmlns:a16="http://schemas.microsoft.com/office/drawing/2014/main" id="{EE2E57F6-F47E-4A5D-A22D-24EC42590077}"/>
              </a:ext>
            </a:extLst>
          </p:cNvPr>
          <p:cNvSpPr txBox="1"/>
          <p:nvPr/>
        </p:nvSpPr>
        <p:spPr>
          <a:xfrm>
            <a:off x="614680" y="4387149"/>
            <a:ext cx="146706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结构化剪枝</a:t>
            </a:r>
          </a:p>
        </p:txBody>
      </p:sp>
      <p:sp>
        <p:nvSpPr>
          <p:cNvPr id="9" name="文本框 8">
            <a:extLst>
              <a:ext uri="{FF2B5EF4-FFF2-40B4-BE49-F238E27FC236}">
                <a16:creationId xmlns:a16="http://schemas.microsoft.com/office/drawing/2014/main" id="{8EF106B2-26A9-4D00-A325-2867A0F85366}"/>
              </a:ext>
            </a:extLst>
          </p:cNvPr>
          <p:cNvSpPr txBox="1"/>
          <p:nvPr/>
        </p:nvSpPr>
        <p:spPr>
          <a:xfrm>
            <a:off x="875490" y="4842422"/>
            <a:ext cx="10583694" cy="646331"/>
          </a:xfrm>
          <a:prstGeom prst="rect">
            <a:avLst/>
          </a:prstGeom>
          <a:noFill/>
        </p:spPr>
        <p:txBody>
          <a:bodyPr wrap="square" rtlCol="0">
            <a:spAutoFit/>
          </a:bodyPr>
          <a:lstStyle/>
          <a:p>
            <a:r>
              <a:rPr lang="zh-CN" altLang="en-US" dirty="0">
                <a:latin typeface="仿宋" panose="02010609060101010101" pitchFamily="49" charset="-122"/>
                <a:ea typeface="仿宋" panose="02010609060101010101" pitchFamily="49" charset="-122"/>
              </a:rPr>
              <a:t>结构化剪枝是一种通过删除整个结构单元</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如滤波器、通道或网络层</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来简化模型的技术。与非结构化剪枝不同的是，结构化剪枝的目标是删除模型中的整个结构组件，而不是权重。</a:t>
            </a:r>
          </a:p>
        </p:txBody>
      </p:sp>
      <p:sp>
        <p:nvSpPr>
          <p:cNvPr id="10" name="文本框 9">
            <a:extLst>
              <a:ext uri="{FF2B5EF4-FFF2-40B4-BE49-F238E27FC236}">
                <a16:creationId xmlns:a16="http://schemas.microsoft.com/office/drawing/2014/main" id="{533ABEEE-4AD3-4B2A-808C-831C7B7C3CF7}"/>
              </a:ext>
            </a:extLst>
          </p:cNvPr>
          <p:cNvSpPr txBox="1"/>
          <p:nvPr/>
        </p:nvSpPr>
        <p:spPr>
          <a:xfrm>
            <a:off x="1166896" y="5503011"/>
            <a:ext cx="9786450" cy="1144288"/>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b="1" dirty="0"/>
              <a:t>硬件友好</a:t>
            </a:r>
            <a:r>
              <a:rPr lang="zh-CN" altLang="en-US" dirty="0"/>
              <a:t>：</a:t>
            </a:r>
            <a:r>
              <a:rPr lang="zh-CN" altLang="en-US" dirty="0">
                <a:latin typeface="仿宋" panose="02010609060101010101" pitchFamily="49" charset="-122"/>
                <a:ea typeface="仿宋" panose="02010609060101010101" pitchFamily="49" charset="-122"/>
              </a:rPr>
              <a:t>剪枝后的模型结构规整，可以利用现有硬件加速计算。</a:t>
            </a:r>
            <a:endParaRPr lang="en-US" altLang="zh-CN" dirty="0">
              <a:latin typeface="仿宋" panose="02010609060101010101" pitchFamily="49" charset="-122"/>
              <a:ea typeface="仿宋" panose="02010609060101010101" pitchFamily="49" charset="-122"/>
            </a:endParaRPr>
          </a:p>
          <a:p>
            <a:pPr marL="285750" indent="-285750">
              <a:lnSpc>
                <a:spcPct val="130000"/>
              </a:lnSpc>
              <a:buFont typeface="Wingdings" panose="05000000000000000000" pitchFamily="2" charset="2"/>
              <a:buChar char="l"/>
            </a:pPr>
            <a:r>
              <a:rPr lang="zh-CN" altLang="en-US" b="1" dirty="0"/>
              <a:t>推理加速</a:t>
            </a:r>
            <a:r>
              <a:rPr lang="zh-CN" altLang="en-US" dirty="0"/>
              <a:t>：</a:t>
            </a:r>
            <a:r>
              <a:rPr lang="zh-CN" altLang="en-US" dirty="0">
                <a:latin typeface="仿宋" panose="02010609060101010101" pitchFamily="49" charset="-122"/>
                <a:ea typeface="仿宋" panose="02010609060101010101" pitchFamily="49" charset="-122"/>
              </a:rPr>
              <a:t>减少模型的计算量和存储需求，提升推理速度。</a:t>
            </a:r>
            <a:endParaRPr lang="en-US" altLang="zh-CN" dirty="0">
              <a:latin typeface="仿宋" panose="02010609060101010101" pitchFamily="49" charset="-122"/>
              <a:ea typeface="仿宋" panose="02010609060101010101" pitchFamily="49" charset="-122"/>
            </a:endParaRPr>
          </a:p>
          <a:p>
            <a:pPr marL="285750" indent="-285750">
              <a:lnSpc>
                <a:spcPct val="130000"/>
              </a:lnSpc>
              <a:buFont typeface="Wingdings" panose="05000000000000000000" pitchFamily="2" charset="2"/>
              <a:buChar char="l"/>
            </a:pPr>
            <a:r>
              <a:rPr lang="zh-CN" altLang="en-US" b="1" dirty="0"/>
              <a:t>灵活性较低</a:t>
            </a:r>
            <a:r>
              <a:rPr lang="zh-CN" altLang="en-US" dirty="0"/>
              <a:t>：</a:t>
            </a:r>
            <a:r>
              <a:rPr lang="zh-CN" altLang="en-US" dirty="0">
                <a:latin typeface="仿宋" panose="02010609060101010101" pitchFamily="49" charset="-122"/>
                <a:ea typeface="仿宋" panose="02010609060101010101" pitchFamily="49" charset="-122"/>
              </a:rPr>
              <a:t>剪枝粒度较粗，无法向非结构化剪枝那样精细调整模型。</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91313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8FDD646B-299E-44A2-9D71-B4D3927BF552}"/>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p:cNvGrpSpPr/>
          <p:nvPr/>
        </p:nvGrpSpPr>
        <p:grpSpPr>
          <a:xfrm>
            <a:off x="3892128" y="2349810"/>
            <a:ext cx="4407743" cy="2725662"/>
            <a:chOff x="-2765213" y="2403971"/>
            <a:chExt cx="4407743" cy="2725662"/>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研究背景与现状</a:t>
                </a: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研究内容</a:t>
                </a:r>
              </a:p>
            </p:txBody>
          </p:sp>
        </p:grpSp>
        <p:grpSp>
          <p:nvGrpSpPr>
            <p:cNvPr id="24" name="组合 23"/>
            <p:cNvGrpSpPr/>
            <p:nvPr/>
          </p:nvGrpSpPr>
          <p:grpSpPr>
            <a:xfrm>
              <a:off x="-2765213" y="3851747"/>
              <a:ext cx="4407743" cy="553998"/>
              <a:chOff x="-2765213" y="3690879"/>
              <a:chExt cx="4407743" cy="553998"/>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实验分析</a:t>
                </a:r>
              </a:p>
            </p:txBody>
          </p:sp>
        </p:grpSp>
        <p:grpSp>
          <p:nvGrpSpPr>
            <p:cNvPr id="25" name="组合 24"/>
            <p:cNvGrpSpPr/>
            <p:nvPr/>
          </p:nvGrpSpPr>
          <p:grpSpPr>
            <a:xfrm>
              <a:off x="-2765213" y="4575635"/>
              <a:ext cx="4407743" cy="553998"/>
              <a:chOff x="-2765213" y="4334333"/>
              <a:chExt cx="4407743"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扩展部分</a:t>
                </a: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2852D-75C0-468B-8C80-60D4C2313234}"/>
              </a:ext>
            </a:extLst>
          </p:cNvPr>
          <p:cNvSpPr>
            <a:spLocks noGrp="1"/>
          </p:cNvSpPr>
          <p:nvPr>
            <p:ph type="title"/>
          </p:nvPr>
        </p:nvSpPr>
        <p:spPr>
          <a:xfrm>
            <a:off x="614679" y="203200"/>
            <a:ext cx="6875929" cy="730249"/>
          </a:xfrm>
        </p:spPr>
        <p:txBody>
          <a:bodyPr>
            <a:normAutofit/>
          </a:bodyPr>
          <a:lstStyle/>
          <a:p>
            <a:r>
              <a:rPr lang="zh-CN" altLang="en-US" dirty="0"/>
              <a:t>扩展部分</a:t>
            </a:r>
          </a:p>
        </p:txBody>
      </p:sp>
      <p:sp>
        <p:nvSpPr>
          <p:cNvPr id="3" name="灯片编号占位符 2">
            <a:extLst>
              <a:ext uri="{FF2B5EF4-FFF2-40B4-BE49-F238E27FC236}">
                <a16:creationId xmlns:a16="http://schemas.microsoft.com/office/drawing/2014/main" id="{16B4CFF1-99E6-424D-949C-6624A0904526}"/>
              </a:ext>
            </a:extLst>
          </p:cNvPr>
          <p:cNvSpPr>
            <a:spLocks noGrp="1"/>
          </p:cNvSpPr>
          <p:nvPr>
            <p:ph type="sldNum" sz="quarter" idx="10"/>
          </p:nvPr>
        </p:nvSpPr>
        <p:spPr/>
        <p:txBody>
          <a:bodyPr/>
          <a:lstStyle/>
          <a:p>
            <a:r>
              <a:rPr lang="en-US" altLang="zh-CN" dirty="0"/>
              <a:t>15</a:t>
            </a:r>
            <a:endParaRPr lang="zh-CN" altLang="en-US" dirty="0"/>
          </a:p>
        </p:txBody>
      </p:sp>
      <p:grpSp>
        <p:nvGrpSpPr>
          <p:cNvPr id="109" name="组合 108">
            <a:extLst>
              <a:ext uri="{FF2B5EF4-FFF2-40B4-BE49-F238E27FC236}">
                <a16:creationId xmlns:a16="http://schemas.microsoft.com/office/drawing/2014/main" id="{021D955A-FF8D-4F35-8E3F-5E0870DD23FB}"/>
              </a:ext>
            </a:extLst>
          </p:cNvPr>
          <p:cNvGrpSpPr/>
          <p:nvPr/>
        </p:nvGrpSpPr>
        <p:grpSpPr>
          <a:xfrm>
            <a:off x="1429286" y="2244011"/>
            <a:ext cx="9925829" cy="3535525"/>
            <a:chOff x="1294130" y="1647084"/>
            <a:chExt cx="9925829" cy="3535525"/>
          </a:xfrm>
        </p:grpSpPr>
        <p:sp>
          <p:nvSpPr>
            <p:cNvPr id="67" name="矩形: 圆角 66">
              <a:extLst>
                <a:ext uri="{FF2B5EF4-FFF2-40B4-BE49-F238E27FC236}">
                  <a16:creationId xmlns:a16="http://schemas.microsoft.com/office/drawing/2014/main" id="{43BFEC31-EBE3-4B6F-ACB5-A070C3254A6A}"/>
                </a:ext>
              </a:extLst>
            </p:cNvPr>
            <p:cNvSpPr/>
            <p:nvPr/>
          </p:nvSpPr>
          <p:spPr>
            <a:xfrm>
              <a:off x="5447117" y="1929387"/>
              <a:ext cx="801832" cy="325322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0C27BE81-46B4-4EEB-8FC0-4EBE71265542}"/>
                </a:ext>
              </a:extLst>
            </p:cNvPr>
            <p:cNvCxnSpPr>
              <a:cxnSpLocks/>
            </p:cNvCxnSpPr>
            <p:nvPr/>
          </p:nvCxnSpPr>
          <p:spPr>
            <a:xfrm>
              <a:off x="3618144" y="4976090"/>
              <a:ext cx="20195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27B79A28-3DF8-44EC-8A38-67092E2AE3CC}"/>
                </a:ext>
              </a:extLst>
            </p:cNvPr>
            <p:cNvCxnSpPr>
              <a:cxnSpLocks/>
            </p:cNvCxnSpPr>
            <p:nvPr/>
          </p:nvCxnSpPr>
          <p:spPr>
            <a:xfrm>
              <a:off x="3608619" y="3591212"/>
              <a:ext cx="20195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D487F836-33F7-446F-843F-46EAB52A9568}"/>
                </a:ext>
              </a:extLst>
            </p:cNvPr>
            <p:cNvCxnSpPr>
              <a:cxnSpLocks/>
            </p:cNvCxnSpPr>
            <p:nvPr/>
          </p:nvCxnSpPr>
          <p:spPr>
            <a:xfrm>
              <a:off x="3616687" y="3182598"/>
              <a:ext cx="20195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093005F8-2524-4E8F-8B5A-F0632C11FC0D}"/>
                </a:ext>
              </a:extLst>
            </p:cNvPr>
            <p:cNvCxnSpPr>
              <a:cxnSpLocks/>
            </p:cNvCxnSpPr>
            <p:nvPr/>
          </p:nvCxnSpPr>
          <p:spPr>
            <a:xfrm>
              <a:off x="3600901" y="2743317"/>
              <a:ext cx="20195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27357580-8B9F-4424-8F84-347797174F47}"/>
                </a:ext>
              </a:extLst>
            </p:cNvPr>
            <p:cNvCxnSpPr>
              <a:cxnSpLocks/>
            </p:cNvCxnSpPr>
            <p:nvPr/>
          </p:nvCxnSpPr>
          <p:spPr>
            <a:xfrm>
              <a:off x="3600901" y="2269758"/>
              <a:ext cx="20195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流程图: 数据 22">
              <a:extLst>
                <a:ext uri="{FF2B5EF4-FFF2-40B4-BE49-F238E27FC236}">
                  <a16:creationId xmlns:a16="http://schemas.microsoft.com/office/drawing/2014/main" id="{86096DF2-49EF-4A1B-AB9E-19F71FF041A2}"/>
                </a:ext>
              </a:extLst>
            </p:cNvPr>
            <p:cNvSpPr/>
            <p:nvPr/>
          </p:nvSpPr>
          <p:spPr>
            <a:xfrm>
              <a:off x="1295400" y="3251200"/>
              <a:ext cx="2641600" cy="546100"/>
            </a:xfrm>
            <a:prstGeom prst="flowChartInputOutpu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数据 23">
              <a:extLst>
                <a:ext uri="{FF2B5EF4-FFF2-40B4-BE49-F238E27FC236}">
                  <a16:creationId xmlns:a16="http://schemas.microsoft.com/office/drawing/2014/main" id="{77F71D73-777E-4BC8-98E7-6AEE67371D4D}"/>
                </a:ext>
              </a:extLst>
            </p:cNvPr>
            <p:cNvSpPr/>
            <p:nvPr/>
          </p:nvSpPr>
          <p:spPr>
            <a:xfrm>
              <a:off x="1294130" y="2839027"/>
              <a:ext cx="2641600" cy="546100"/>
            </a:xfrm>
            <a:prstGeom prst="flowChartInputOutput">
              <a:avLst/>
            </a:prstGeom>
            <a:solidFill>
              <a:srgbClr val="20386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数据 24">
              <a:extLst>
                <a:ext uri="{FF2B5EF4-FFF2-40B4-BE49-F238E27FC236}">
                  <a16:creationId xmlns:a16="http://schemas.microsoft.com/office/drawing/2014/main" id="{42472AFC-9632-4A17-A6D4-1D79F57D4700}"/>
                </a:ext>
              </a:extLst>
            </p:cNvPr>
            <p:cNvSpPr/>
            <p:nvPr/>
          </p:nvSpPr>
          <p:spPr>
            <a:xfrm>
              <a:off x="1294130" y="2407804"/>
              <a:ext cx="2641600" cy="546100"/>
            </a:xfrm>
            <a:prstGeom prst="flowChartInputOutput">
              <a:avLst/>
            </a:pr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流程图: 数据 25">
              <a:extLst>
                <a:ext uri="{FF2B5EF4-FFF2-40B4-BE49-F238E27FC236}">
                  <a16:creationId xmlns:a16="http://schemas.microsoft.com/office/drawing/2014/main" id="{6FCBD2F0-EDED-478A-9EAF-4B18AF6D9B0A}"/>
                </a:ext>
              </a:extLst>
            </p:cNvPr>
            <p:cNvSpPr/>
            <p:nvPr/>
          </p:nvSpPr>
          <p:spPr>
            <a:xfrm>
              <a:off x="1294130" y="1928956"/>
              <a:ext cx="2641600" cy="546100"/>
            </a:xfrm>
            <a:prstGeom prst="flowChartInputOutput">
              <a:avLst/>
            </a:prstGeom>
            <a:solidFill>
              <a:srgbClr val="20386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A9E58E9-0526-4AF5-9979-09EA10E13F53}"/>
                </a:ext>
              </a:extLst>
            </p:cNvPr>
            <p:cNvSpPr txBox="1"/>
            <p:nvPr/>
          </p:nvSpPr>
          <p:spPr>
            <a:xfrm>
              <a:off x="2241674" y="3885646"/>
              <a:ext cx="1107996" cy="717504"/>
            </a:xfrm>
            <a:prstGeom prst="rect">
              <a:avLst/>
            </a:prstGeom>
            <a:noFill/>
          </p:spPr>
          <p:txBody>
            <a:bodyPr vert="eaVert" wrap="square" rtlCol="0">
              <a:spAutoFit/>
            </a:bodyPr>
            <a:lstStyle/>
            <a:p>
              <a:r>
                <a:rPr lang="en-US" altLang="zh-CN" sz="6000" dirty="0">
                  <a:latin typeface="微软雅黑" panose="020B0503020204020204" pitchFamily="34" charset="-122"/>
                  <a:ea typeface="微软雅黑" panose="020B0503020204020204" pitchFamily="34" charset="-122"/>
                </a:rPr>
                <a:t>…</a:t>
              </a:r>
              <a:endParaRPr lang="zh-CN" altLang="en-US" sz="6000" dirty="0">
                <a:latin typeface="微软雅黑" panose="020B0503020204020204" pitchFamily="34" charset="-122"/>
                <a:ea typeface="微软雅黑" panose="020B0503020204020204" pitchFamily="34" charset="-122"/>
              </a:endParaRPr>
            </a:p>
          </p:txBody>
        </p:sp>
        <p:sp>
          <p:nvSpPr>
            <p:cNvPr id="28" name="流程图: 数据 27">
              <a:extLst>
                <a:ext uri="{FF2B5EF4-FFF2-40B4-BE49-F238E27FC236}">
                  <a16:creationId xmlns:a16="http://schemas.microsoft.com/office/drawing/2014/main" id="{F1CB1DB3-AA72-428B-944F-4B5348212087}"/>
                </a:ext>
              </a:extLst>
            </p:cNvPr>
            <p:cNvSpPr/>
            <p:nvPr/>
          </p:nvSpPr>
          <p:spPr>
            <a:xfrm>
              <a:off x="1294130" y="4636078"/>
              <a:ext cx="2641600" cy="546100"/>
            </a:xfrm>
            <a:prstGeom prst="flowChartInputOutput">
              <a:avLst/>
            </a:prstGeom>
            <a:solidFill>
              <a:srgbClr val="20386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3195DD3-338B-41C8-A001-C5A708FD50AF}"/>
                </a:ext>
              </a:extLst>
            </p:cNvPr>
            <p:cNvSpPr/>
            <p:nvPr/>
          </p:nvSpPr>
          <p:spPr>
            <a:xfrm>
              <a:off x="4322618" y="1928956"/>
              <a:ext cx="801832" cy="325322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7EED6727-7923-4FDF-B2D5-95323B783E6D}"/>
                </a:ext>
              </a:extLst>
            </p:cNvPr>
            <p:cNvCxnSpPr>
              <a:cxnSpLocks/>
              <a:stCxn id="26" idx="5"/>
            </p:cNvCxnSpPr>
            <p:nvPr/>
          </p:nvCxnSpPr>
          <p:spPr>
            <a:xfrm>
              <a:off x="3671570" y="2202006"/>
              <a:ext cx="8018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8D22E2DD-5784-4481-B005-EF29E6418335}"/>
                </a:ext>
              </a:extLst>
            </p:cNvPr>
            <p:cNvCxnSpPr>
              <a:cxnSpLocks/>
              <a:stCxn id="25" idx="5"/>
            </p:cNvCxnSpPr>
            <p:nvPr/>
          </p:nvCxnSpPr>
          <p:spPr>
            <a:xfrm>
              <a:off x="3671570" y="2680854"/>
              <a:ext cx="80183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8CDB2205-F93B-4B9C-82F8-4C7BA5A1F794}"/>
                </a:ext>
              </a:extLst>
            </p:cNvPr>
            <p:cNvCxnSpPr>
              <a:cxnSpLocks/>
              <a:stCxn id="24" idx="5"/>
            </p:cNvCxnSpPr>
            <p:nvPr/>
          </p:nvCxnSpPr>
          <p:spPr>
            <a:xfrm flipV="1">
              <a:off x="3671570" y="3112076"/>
              <a:ext cx="801832"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22144491-46DC-4B59-B58D-7DF68C6E4C50}"/>
                </a:ext>
              </a:extLst>
            </p:cNvPr>
            <p:cNvCxnSpPr>
              <a:cxnSpLocks/>
              <a:stCxn id="23" idx="5"/>
            </p:cNvCxnSpPr>
            <p:nvPr/>
          </p:nvCxnSpPr>
          <p:spPr>
            <a:xfrm>
              <a:off x="3672840" y="3524250"/>
              <a:ext cx="8005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74C6C8CB-589A-4604-98CA-5DB982FBF433}"/>
                </a:ext>
              </a:extLst>
            </p:cNvPr>
            <p:cNvCxnSpPr>
              <a:cxnSpLocks/>
              <a:stCxn id="28" idx="5"/>
            </p:cNvCxnSpPr>
            <p:nvPr/>
          </p:nvCxnSpPr>
          <p:spPr>
            <a:xfrm flipV="1">
              <a:off x="3671570" y="4909127"/>
              <a:ext cx="800562"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文本框 44">
              <a:extLst>
                <a:ext uri="{FF2B5EF4-FFF2-40B4-BE49-F238E27FC236}">
                  <a16:creationId xmlns:a16="http://schemas.microsoft.com/office/drawing/2014/main" id="{8BD05584-66AB-4DAC-83BE-7555B6945A40}"/>
                </a:ext>
              </a:extLst>
            </p:cNvPr>
            <p:cNvSpPr txBox="1"/>
            <p:nvPr/>
          </p:nvSpPr>
          <p:spPr>
            <a:xfrm>
              <a:off x="4402072" y="3802253"/>
              <a:ext cx="1107996" cy="717504"/>
            </a:xfrm>
            <a:prstGeom prst="rect">
              <a:avLst/>
            </a:prstGeom>
            <a:noFill/>
          </p:spPr>
          <p:txBody>
            <a:bodyPr vert="eaVert" wrap="square" rtlCol="0">
              <a:spAutoFit/>
            </a:bodyPr>
            <a:lstStyle/>
            <a:p>
              <a:r>
                <a:rPr lang="en-US" altLang="zh-CN" sz="6000" dirty="0">
                  <a:latin typeface="微软雅黑" panose="020B0503020204020204" pitchFamily="34" charset="-122"/>
                  <a:ea typeface="微软雅黑" panose="020B0503020204020204" pitchFamily="34" charset="-122"/>
                </a:rPr>
                <a:t>…</a:t>
              </a:r>
              <a:endParaRPr lang="zh-CN" altLang="en-US" sz="6000" dirty="0">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F213B673-0FA6-4946-BDD1-3E2B7F1F3137}"/>
                </a:ext>
              </a:extLst>
            </p:cNvPr>
            <p:cNvSpPr txBox="1"/>
            <p:nvPr/>
          </p:nvSpPr>
          <p:spPr>
            <a:xfrm>
              <a:off x="4123049" y="1662178"/>
              <a:ext cx="1024639" cy="253916"/>
            </a:xfrm>
            <a:prstGeom prst="rect">
              <a:avLst/>
            </a:prstGeom>
            <a:noFill/>
          </p:spPr>
          <p:txBody>
            <a:bodyPr wrap="none" rtlCol="0">
              <a:spAutoFit/>
            </a:bodyPr>
            <a:lstStyle/>
            <a:p>
              <a:r>
                <a:rPr lang="en-US" altLang="zh-CN" sz="1050" dirty="0">
                  <a:latin typeface="微软雅黑" panose="020B0503020204020204" pitchFamily="34" charset="-122"/>
                  <a:ea typeface="微软雅黑" panose="020B0503020204020204" pitchFamily="34" charset="-122"/>
                </a:rPr>
                <a:t>norm(</a:t>
              </a:r>
              <a:r>
                <a:rPr lang="zh-CN" altLang="en-US" sz="1050" dirty="0">
                  <a:latin typeface="微软雅黑" panose="020B0503020204020204" pitchFamily="34" charset="-122"/>
                  <a:ea typeface="微软雅黑" panose="020B0503020204020204" pitchFamily="34" charset="-122"/>
                </a:rPr>
                <a:t>梯度熵</a:t>
              </a:r>
              <a:r>
                <a:rPr lang="en-US" altLang="zh-CN" sz="1050" dirty="0">
                  <a:latin typeface="微软雅黑" panose="020B0503020204020204" pitchFamily="34" charset="-122"/>
                  <a:ea typeface="微软雅黑" panose="020B0503020204020204" pitchFamily="34" charset="-122"/>
                </a:rPr>
                <a:t>)</a:t>
              </a:r>
              <a:endParaRPr lang="zh-CN" altLang="en-US" sz="1050" dirty="0">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E6598122-8CFD-4F2C-B5F0-2DE6B7E28946}"/>
                </a:ext>
              </a:extLst>
            </p:cNvPr>
            <p:cNvSpPr txBox="1"/>
            <p:nvPr/>
          </p:nvSpPr>
          <p:spPr>
            <a:xfrm>
              <a:off x="4597291" y="2071801"/>
              <a:ext cx="490840" cy="276999"/>
            </a:xfrm>
            <a:prstGeom prst="rect">
              <a:avLst/>
            </a:prstGeom>
            <a:noFill/>
          </p:spPr>
          <p:txBody>
            <a:bodyPr wrap="none" rtlCol="0">
              <a:spAutoFit/>
            </a:bodyPr>
            <a:lstStyle/>
            <a:p>
              <a:r>
                <a:rPr lang="en-US" altLang="zh-CN" sz="1200" dirty="0">
                  <a:solidFill>
                    <a:srgbClr val="203864"/>
                  </a:solidFill>
                  <a:latin typeface="微软雅黑" panose="020B0503020204020204" pitchFamily="34" charset="-122"/>
                  <a:ea typeface="微软雅黑" panose="020B0503020204020204" pitchFamily="34" charset="-122"/>
                </a:rPr>
                <a:t>0.05</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50" name="椭圆 49">
              <a:extLst>
                <a:ext uri="{FF2B5EF4-FFF2-40B4-BE49-F238E27FC236}">
                  <a16:creationId xmlns:a16="http://schemas.microsoft.com/office/drawing/2014/main" id="{DAC8564E-E155-40FD-B329-4D2FE4DBC854}"/>
                </a:ext>
              </a:extLst>
            </p:cNvPr>
            <p:cNvSpPr/>
            <p:nvPr/>
          </p:nvSpPr>
          <p:spPr>
            <a:xfrm>
              <a:off x="4521090" y="3058079"/>
              <a:ext cx="114877" cy="114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AC8ACE3C-2737-4C46-8AD9-92CCF38E79F1}"/>
                </a:ext>
              </a:extLst>
            </p:cNvPr>
            <p:cNvSpPr/>
            <p:nvPr/>
          </p:nvSpPr>
          <p:spPr>
            <a:xfrm>
              <a:off x="4521091" y="2146800"/>
              <a:ext cx="114877" cy="114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A312498-7C59-4EED-8E2F-7FFD13390E85}"/>
                </a:ext>
              </a:extLst>
            </p:cNvPr>
            <p:cNvSpPr/>
            <p:nvPr/>
          </p:nvSpPr>
          <p:spPr>
            <a:xfrm>
              <a:off x="4521741" y="4851688"/>
              <a:ext cx="114877" cy="114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CBA1FBB-110C-48B3-AD41-593959FF3937}"/>
                </a:ext>
              </a:extLst>
            </p:cNvPr>
            <p:cNvSpPr/>
            <p:nvPr/>
          </p:nvSpPr>
          <p:spPr>
            <a:xfrm>
              <a:off x="4524612" y="2628440"/>
              <a:ext cx="114877" cy="114877"/>
            </a:xfrm>
            <a:prstGeom prst="ellipse">
              <a:avLst/>
            </a:prstGeom>
            <a:no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9D1D9FF-9024-4D34-BF83-A3B4F2D21C77}"/>
                </a:ext>
              </a:extLst>
            </p:cNvPr>
            <p:cNvSpPr/>
            <p:nvPr/>
          </p:nvSpPr>
          <p:spPr>
            <a:xfrm>
              <a:off x="4539562" y="3466810"/>
              <a:ext cx="114877" cy="114877"/>
            </a:xfrm>
            <a:prstGeom prst="ellipse">
              <a:avLst/>
            </a:prstGeom>
            <a:no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01C811AC-68BD-4503-97CF-8E780FB4D9FB}"/>
                </a:ext>
              </a:extLst>
            </p:cNvPr>
            <p:cNvSpPr txBox="1"/>
            <p:nvPr/>
          </p:nvSpPr>
          <p:spPr>
            <a:xfrm>
              <a:off x="4597291" y="2978097"/>
              <a:ext cx="490840" cy="276999"/>
            </a:xfrm>
            <a:prstGeom prst="rect">
              <a:avLst/>
            </a:prstGeom>
            <a:noFill/>
          </p:spPr>
          <p:txBody>
            <a:bodyPr wrap="none" rtlCol="0">
              <a:spAutoFit/>
            </a:bodyPr>
            <a:lstStyle/>
            <a:p>
              <a:r>
                <a:rPr lang="en-US" altLang="zh-CN" sz="1200" dirty="0">
                  <a:solidFill>
                    <a:srgbClr val="203864"/>
                  </a:solidFill>
                  <a:latin typeface="微软雅黑" panose="020B0503020204020204" pitchFamily="34" charset="-122"/>
                  <a:ea typeface="微软雅黑" panose="020B0503020204020204" pitchFamily="34" charset="-122"/>
                </a:rPr>
                <a:t>0.01</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D8B0C877-EF8F-4BFF-9492-B378D9D5E102}"/>
                </a:ext>
              </a:extLst>
            </p:cNvPr>
            <p:cNvSpPr txBox="1"/>
            <p:nvPr/>
          </p:nvSpPr>
          <p:spPr>
            <a:xfrm>
              <a:off x="4603134" y="2555557"/>
              <a:ext cx="401072" cy="276999"/>
            </a:xfrm>
            <a:prstGeom prst="rect">
              <a:avLst/>
            </a:prstGeom>
            <a:noFill/>
          </p:spPr>
          <p:txBody>
            <a:bodyPr wrap="none" rtlCol="0">
              <a:spAutoFit/>
            </a:bodyPr>
            <a:lstStyle/>
            <a:p>
              <a:r>
                <a:rPr lang="en-US" altLang="zh-CN" sz="1200" dirty="0">
                  <a:solidFill>
                    <a:srgbClr val="ED7D31"/>
                  </a:solidFill>
                  <a:latin typeface="微软雅黑" panose="020B0503020204020204" pitchFamily="34" charset="-122"/>
                  <a:ea typeface="微软雅黑" panose="020B0503020204020204" pitchFamily="34" charset="-122"/>
                </a:rPr>
                <a:t>0.7</a:t>
              </a:r>
              <a:endParaRPr lang="zh-CN" altLang="en-US" sz="1200" dirty="0">
                <a:solidFill>
                  <a:srgbClr val="ED7D3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ECE46E75-1577-4400-A951-38EBF9C44781}"/>
                </a:ext>
              </a:extLst>
            </p:cNvPr>
            <p:cNvSpPr txBox="1"/>
            <p:nvPr/>
          </p:nvSpPr>
          <p:spPr>
            <a:xfrm>
              <a:off x="4610656" y="3393833"/>
              <a:ext cx="490840" cy="276999"/>
            </a:xfrm>
            <a:prstGeom prst="rect">
              <a:avLst/>
            </a:prstGeom>
            <a:noFill/>
          </p:spPr>
          <p:txBody>
            <a:bodyPr wrap="none" rtlCol="0">
              <a:spAutoFit/>
            </a:bodyPr>
            <a:lstStyle/>
            <a:p>
              <a:r>
                <a:rPr lang="en-US" altLang="zh-CN" sz="1200" dirty="0">
                  <a:solidFill>
                    <a:srgbClr val="ED7D31"/>
                  </a:solidFill>
                  <a:latin typeface="微软雅黑" panose="020B0503020204020204" pitchFamily="34" charset="-122"/>
                  <a:ea typeface="微软雅黑" panose="020B0503020204020204" pitchFamily="34" charset="-122"/>
                </a:rPr>
                <a:t>0.82</a:t>
              </a:r>
              <a:endParaRPr lang="zh-CN" altLang="en-US" sz="1200" dirty="0">
                <a:solidFill>
                  <a:srgbClr val="ED7D31"/>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86C561B4-BC52-41C3-9B9B-D6F819620352}"/>
                </a:ext>
              </a:extLst>
            </p:cNvPr>
            <p:cNvSpPr txBox="1"/>
            <p:nvPr/>
          </p:nvSpPr>
          <p:spPr>
            <a:xfrm>
              <a:off x="4586496" y="4778779"/>
              <a:ext cx="580608" cy="276999"/>
            </a:xfrm>
            <a:prstGeom prst="rect">
              <a:avLst/>
            </a:prstGeom>
            <a:noFill/>
          </p:spPr>
          <p:txBody>
            <a:bodyPr wrap="square" rtlCol="0">
              <a:spAutoFit/>
            </a:bodyPr>
            <a:lstStyle/>
            <a:p>
              <a:r>
                <a:rPr lang="en-US" altLang="zh-CN" sz="1200" dirty="0">
                  <a:solidFill>
                    <a:srgbClr val="203864"/>
                  </a:solidFill>
                  <a:latin typeface="微软雅黑" panose="020B0503020204020204" pitchFamily="34" charset="-122"/>
                  <a:ea typeface="微软雅黑" panose="020B0503020204020204" pitchFamily="34" charset="-122"/>
                </a:rPr>
                <a:t>0.1</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C21EEA0F-69BE-471A-B00A-49483893680E}"/>
                </a:ext>
              </a:extLst>
            </p:cNvPr>
            <p:cNvSpPr txBox="1"/>
            <p:nvPr/>
          </p:nvSpPr>
          <p:spPr>
            <a:xfrm>
              <a:off x="5307069" y="1647084"/>
              <a:ext cx="1160895" cy="253916"/>
            </a:xfrm>
            <a:prstGeom prst="rect">
              <a:avLst/>
            </a:prstGeom>
            <a:noFill/>
          </p:spPr>
          <p:txBody>
            <a:bodyPr wrap="none" rtlCol="0">
              <a:spAutoFit/>
            </a:bodyPr>
            <a:lstStyle/>
            <a:p>
              <a:r>
                <a:rPr lang="en-US" altLang="zh-CN" sz="1050" dirty="0">
                  <a:latin typeface="微软雅黑" panose="020B0503020204020204" pitchFamily="34" charset="-122"/>
                  <a:ea typeface="微软雅黑" panose="020B0503020204020204" pitchFamily="34" charset="-122"/>
                </a:rPr>
                <a:t>1-norm(</a:t>
              </a:r>
              <a:r>
                <a:rPr lang="zh-CN" altLang="en-US" sz="1050" dirty="0">
                  <a:latin typeface="微软雅黑" panose="020B0503020204020204" pitchFamily="34" charset="-122"/>
                  <a:ea typeface="微软雅黑" panose="020B0503020204020204" pitchFamily="34" charset="-122"/>
                </a:rPr>
                <a:t>梯度值</a:t>
              </a:r>
              <a:r>
                <a:rPr lang="en-US" altLang="zh-CN" sz="1050" dirty="0">
                  <a:latin typeface="微软雅黑" panose="020B0503020204020204" pitchFamily="34" charset="-122"/>
                  <a:ea typeface="微软雅黑" panose="020B0503020204020204" pitchFamily="34" charset="-122"/>
                </a:rPr>
                <a:t>)</a:t>
              </a:r>
              <a:endParaRPr lang="zh-CN" altLang="en-US" sz="1050" dirty="0">
                <a:latin typeface="微软雅黑" panose="020B0503020204020204" pitchFamily="34" charset="-122"/>
                <a:ea typeface="微软雅黑" panose="020B0503020204020204" pitchFamily="34" charset="-122"/>
              </a:endParaRPr>
            </a:p>
          </p:txBody>
        </p:sp>
        <p:sp>
          <p:nvSpPr>
            <p:cNvPr id="69" name="椭圆 68">
              <a:extLst>
                <a:ext uri="{FF2B5EF4-FFF2-40B4-BE49-F238E27FC236}">
                  <a16:creationId xmlns:a16="http://schemas.microsoft.com/office/drawing/2014/main" id="{5757FF09-49FB-44D1-B8DA-2E57ECBE47FF}"/>
                </a:ext>
              </a:extLst>
            </p:cNvPr>
            <p:cNvSpPr/>
            <p:nvPr/>
          </p:nvSpPr>
          <p:spPr>
            <a:xfrm>
              <a:off x="5654040" y="2677700"/>
              <a:ext cx="114877" cy="114877"/>
            </a:xfrm>
            <a:prstGeom prst="ellipse">
              <a:avLst/>
            </a:prstGeom>
            <a:no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669C2807-C08D-4A0E-BDB8-70143EB7901E}"/>
                </a:ext>
              </a:extLst>
            </p:cNvPr>
            <p:cNvSpPr txBox="1"/>
            <p:nvPr/>
          </p:nvSpPr>
          <p:spPr>
            <a:xfrm>
              <a:off x="5732562" y="2604817"/>
              <a:ext cx="490840" cy="276999"/>
            </a:xfrm>
            <a:prstGeom prst="rect">
              <a:avLst/>
            </a:prstGeom>
            <a:noFill/>
          </p:spPr>
          <p:txBody>
            <a:bodyPr wrap="none" rtlCol="0">
              <a:spAutoFit/>
            </a:bodyPr>
            <a:lstStyle/>
            <a:p>
              <a:r>
                <a:rPr lang="en-US" altLang="zh-CN" sz="1200" dirty="0">
                  <a:solidFill>
                    <a:srgbClr val="ED7D31"/>
                  </a:solidFill>
                  <a:latin typeface="微软雅黑" panose="020B0503020204020204" pitchFamily="34" charset="-122"/>
                  <a:ea typeface="微软雅黑" panose="020B0503020204020204" pitchFamily="34" charset="-122"/>
                </a:rPr>
                <a:t>0.85</a:t>
              </a:r>
              <a:endParaRPr lang="zh-CN" altLang="en-US" sz="1200" dirty="0">
                <a:solidFill>
                  <a:srgbClr val="ED7D31"/>
                </a:solidFill>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2C88DEE3-F86C-4622-9C74-2227F7F68D89}"/>
                </a:ext>
              </a:extLst>
            </p:cNvPr>
            <p:cNvSpPr txBox="1"/>
            <p:nvPr/>
          </p:nvSpPr>
          <p:spPr>
            <a:xfrm>
              <a:off x="5732421" y="2146800"/>
              <a:ext cx="401072" cy="276999"/>
            </a:xfrm>
            <a:prstGeom prst="rect">
              <a:avLst/>
            </a:prstGeom>
            <a:noFill/>
          </p:spPr>
          <p:txBody>
            <a:bodyPr wrap="none" rtlCol="0">
              <a:spAutoFit/>
            </a:bodyPr>
            <a:lstStyle/>
            <a:p>
              <a:r>
                <a:rPr lang="en-US" altLang="zh-CN" sz="1200" dirty="0">
                  <a:solidFill>
                    <a:srgbClr val="203864"/>
                  </a:solidFill>
                  <a:latin typeface="微软雅黑" panose="020B0503020204020204" pitchFamily="34" charset="-122"/>
                  <a:ea typeface="微软雅黑" panose="020B0503020204020204" pitchFamily="34" charset="-122"/>
                </a:rPr>
                <a:t>0.1</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72" name="椭圆 71">
              <a:extLst>
                <a:ext uri="{FF2B5EF4-FFF2-40B4-BE49-F238E27FC236}">
                  <a16:creationId xmlns:a16="http://schemas.microsoft.com/office/drawing/2014/main" id="{7B39A611-DFEA-4321-A3EF-2B6C15C26C8A}"/>
                </a:ext>
              </a:extLst>
            </p:cNvPr>
            <p:cNvSpPr/>
            <p:nvPr/>
          </p:nvSpPr>
          <p:spPr>
            <a:xfrm>
              <a:off x="5656221" y="2221799"/>
              <a:ext cx="114877" cy="114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005F58DF-749C-43C0-B992-0EC72F048DCA}"/>
                </a:ext>
              </a:extLst>
            </p:cNvPr>
            <p:cNvSpPr/>
            <p:nvPr/>
          </p:nvSpPr>
          <p:spPr>
            <a:xfrm>
              <a:off x="5656361" y="3126460"/>
              <a:ext cx="114877" cy="114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7D3EDEEF-5841-4ED2-B6A5-25B3F8269AFE}"/>
                </a:ext>
              </a:extLst>
            </p:cNvPr>
            <p:cNvSpPr txBox="1"/>
            <p:nvPr/>
          </p:nvSpPr>
          <p:spPr>
            <a:xfrm>
              <a:off x="5732562" y="3046478"/>
              <a:ext cx="580608" cy="276999"/>
            </a:xfrm>
            <a:prstGeom prst="rect">
              <a:avLst/>
            </a:prstGeom>
            <a:noFill/>
          </p:spPr>
          <p:txBody>
            <a:bodyPr wrap="none" rtlCol="0">
              <a:spAutoFit/>
            </a:bodyPr>
            <a:lstStyle/>
            <a:p>
              <a:r>
                <a:rPr lang="en-US" altLang="zh-CN" sz="1200" dirty="0">
                  <a:solidFill>
                    <a:srgbClr val="203864"/>
                  </a:solidFill>
                  <a:latin typeface="微软雅黑" panose="020B0503020204020204" pitchFamily="34" charset="-122"/>
                  <a:ea typeface="微软雅黑" panose="020B0503020204020204" pitchFamily="34" charset="-122"/>
                </a:rPr>
                <a:t>0.390</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75" name="椭圆 74">
              <a:extLst>
                <a:ext uri="{FF2B5EF4-FFF2-40B4-BE49-F238E27FC236}">
                  <a16:creationId xmlns:a16="http://schemas.microsoft.com/office/drawing/2014/main" id="{00390325-F2DD-48ED-8F9D-68A9B3C16C0F}"/>
                </a:ext>
              </a:extLst>
            </p:cNvPr>
            <p:cNvSpPr/>
            <p:nvPr/>
          </p:nvSpPr>
          <p:spPr>
            <a:xfrm>
              <a:off x="5668275" y="3516496"/>
              <a:ext cx="114877" cy="114877"/>
            </a:xfrm>
            <a:prstGeom prst="ellipse">
              <a:avLst/>
            </a:prstGeom>
            <a:no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839805F7-3F66-4DBD-B551-6FFA21526294}"/>
                </a:ext>
              </a:extLst>
            </p:cNvPr>
            <p:cNvSpPr txBox="1"/>
            <p:nvPr/>
          </p:nvSpPr>
          <p:spPr>
            <a:xfrm>
              <a:off x="5739369" y="3443519"/>
              <a:ext cx="401072" cy="276999"/>
            </a:xfrm>
            <a:prstGeom prst="rect">
              <a:avLst/>
            </a:prstGeom>
            <a:noFill/>
          </p:spPr>
          <p:txBody>
            <a:bodyPr wrap="none" rtlCol="0">
              <a:spAutoFit/>
            </a:bodyPr>
            <a:lstStyle/>
            <a:p>
              <a:r>
                <a:rPr lang="en-US" altLang="zh-CN" sz="1200" dirty="0">
                  <a:solidFill>
                    <a:srgbClr val="ED7D31"/>
                  </a:solidFill>
                  <a:latin typeface="微软雅黑" panose="020B0503020204020204" pitchFamily="34" charset="-122"/>
                  <a:ea typeface="微软雅黑" panose="020B0503020204020204" pitchFamily="34" charset="-122"/>
                </a:rPr>
                <a:t>0.3</a:t>
              </a:r>
              <a:endParaRPr lang="zh-CN" altLang="en-US" sz="1200" dirty="0">
                <a:solidFill>
                  <a:srgbClr val="ED7D31"/>
                </a:solidFill>
                <a:latin typeface="微软雅黑" panose="020B0503020204020204" pitchFamily="34" charset="-122"/>
                <a:ea typeface="微软雅黑" panose="020B0503020204020204" pitchFamily="34" charset="-122"/>
              </a:endParaRPr>
            </a:p>
          </p:txBody>
        </p:sp>
        <p:sp>
          <p:nvSpPr>
            <p:cNvPr id="77" name="文本框 76">
              <a:extLst>
                <a:ext uri="{FF2B5EF4-FFF2-40B4-BE49-F238E27FC236}">
                  <a16:creationId xmlns:a16="http://schemas.microsoft.com/office/drawing/2014/main" id="{51EC0FA4-9EB9-4D45-97B9-102AC4151372}"/>
                </a:ext>
              </a:extLst>
            </p:cNvPr>
            <p:cNvSpPr txBox="1"/>
            <p:nvPr/>
          </p:nvSpPr>
          <p:spPr>
            <a:xfrm>
              <a:off x="5527841" y="3802253"/>
              <a:ext cx="1107996" cy="717504"/>
            </a:xfrm>
            <a:prstGeom prst="rect">
              <a:avLst/>
            </a:prstGeom>
            <a:noFill/>
          </p:spPr>
          <p:txBody>
            <a:bodyPr vert="eaVert" wrap="square" rtlCol="0">
              <a:spAutoFit/>
            </a:bodyPr>
            <a:lstStyle/>
            <a:p>
              <a:r>
                <a:rPr lang="en-US" altLang="zh-CN" sz="6000" dirty="0">
                  <a:latin typeface="微软雅黑" panose="020B0503020204020204" pitchFamily="34" charset="-122"/>
                  <a:ea typeface="微软雅黑" panose="020B0503020204020204" pitchFamily="34" charset="-122"/>
                </a:rPr>
                <a:t>…</a:t>
              </a:r>
              <a:endParaRPr lang="zh-CN" altLang="en-US" sz="6000" dirty="0">
                <a:latin typeface="微软雅黑" panose="020B0503020204020204" pitchFamily="34" charset="-122"/>
                <a:ea typeface="微软雅黑" panose="020B0503020204020204" pitchFamily="34" charset="-122"/>
              </a:endParaRPr>
            </a:p>
          </p:txBody>
        </p:sp>
        <p:sp>
          <p:nvSpPr>
            <p:cNvPr id="78" name="椭圆 77">
              <a:extLst>
                <a:ext uri="{FF2B5EF4-FFF2-40B4-BE49-F238E27FC236}">
                  <a16:creationId xmlns:a16="http://schemas.microsoft.com/office/drawing/2014/main" id="{C7B9D0B3-C0A0-4C4B-AD52-92F84C97AEF3}"/>
                </a:ext>
              </a:extLst>
            </p:cNvPr>
            <p:cNvSpPr/>
            <p:nvPr/>
          </p:nvSpPr>
          <p:spPr>
            <a:xfrm>
              <a:off x="5704162" y="4922351"/>
              <a:ext cx="114877" cy="114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A36D584D-0FDB-4A8B-88A6-BC3A21F36DD4}"/>
                </a:ext>
              </a:extLst>
            </p:cNvPr>
            <p:cNvSpPr txBox="1"/>
            <p:nvPr/>
          </p:nvSpPr>
          <p:spPr>
            <a:xfrm>
              <a:off x="5768917" y="4849442"/>
              <a:ext cx="580608" cy="276999"/>
            </a:xfrm>
            <a:prstGeom prst="rect">
              <a:avLst/>
            </a:prstGeom>
            <a:noFill/>
          </p:spPr>
          <p:txBody>
            <a:bodyPr wrap="square" rtlCol="0">
              <a:spAutoFit/>
            </a:bodyPr>
            <a:lstStyle/>
            <a:p>
              <a:r>
                <a:rPr lang="en-US" altLang="zh-CN" sz="1200" dirty="0">
                  <a:solidFill>
                    <a:srgbClr val="203864"/>
                  </a:solidFill>
                  <a:latin typeface="微软雅黑" panose="020B0503020204020204" pitchFamily="34" charset="-122"/>
                  <a:ea typeface="微软雅黑" panose="020B0503020204020204" pitchFamily="34" charset="-122"/>
                </a:rPr>
                <a:t>0.5</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80" name="椭圆 79">
              <a:extLst>
                <a:ext uri="{FF2B5EF4-FFF2-40B4-BE49-F238E27FC236}">
                  <a16:creationId xmlns:a16="http://schemas.microsoft.com/office/drawing/2014/main" id="{9AE519CD-5D88-49FA-99B5-4FE85AAC179C}"/>
                </a:ext>
              </a:extLst>
            </p:cNvPr>
            <p:cNvSpPr/>
            <p:nvPr/>
          </p:nvSpPr>
          <p:spPr>
            <a:xfrm>
              <a:off x="5176132" y="3299553"/>
              <a:ext cx="220980" cy="220980"/>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CCFDCE55-B271-42DC-AB41-4CFFC8677622}"/>
                </a:ext>
              </a:extLst>
            </p:cNvPr>
            <p:cNvSpPr/>
            <p:nvPr/>
          </p:nvSpPr>
          <p:spPr>
            <a:xfrm>
              <a:off x="5267889" y="3387183"/>
              <a:ext cx="45719" cy="45719"/>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等号 86">
              <a:extLst>
                <a:ext uri="{FF2B5EF4-FFF2-40B4-BE49-F238E27FC236}">
                  <a16:creationId xmlns:a16="http://schemas.microsoft.com/office/drawing/2014/main" id="{2B963B09-C73B-4897-9A14-B0383AF17224}"/>
                </a:ext>
              </a:extLst>
            </p:cNvPr>
            <p:cNvSpPr/>
            <p:nvPr/>
          </p:nvSpPr>
          <p:spPr>
            <a:xfrm>
              <a:off x="6320043" y="3293485"/>
              <a:ext cx="319806" cy="22831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矩形: 圆角 87">
              <a:extLst>
                <a:ext uri="{FF2B5EF4-FFF2-40B4-BE49-F238E27FC236}">
                  <a16:creationId xmlns:a16="http://schemas.microsoft.com/office/drawing/2014/main" id="{D1948417-3CDA-457B-AB7E-2F5BBC78DEA3}"/>
                </a:ext>
              </a:extLst>
            </p:cNvPr>
            <p:cNvSpPr/>
            <p:nvPr/>
          </p:nvSpPr>
          <p:spPr>
            <a:xfrm>
              <a:off x="6712155" y="1928956"/>
              <a:ext cx="801832" cy="325322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A201D4BD-A4BC-48CB-8AAE-C7C321C0A793}"/>
                </a:ext>
              </a:extLst>
            </p:cNvPr>
            <p:cNvSpPr txBox="1"/>
            <p:nvPr/>
          </p:nvSpPr>
          <p:spPr>
            <a:xfrm>
              <a:off x="6810744" y="1652384"/>
              <a:ext cx="604653" cy="253916"/>
            </a:xfrm>
            <a:prstGeom prst="rect">
              <a:avLst/>
            </a:prstGeom>
            <a:noFill/>
          </p:spPr>
          <p:txBody>
            <a:bodyPr wrap="none" rtlCol="0">
              <a:spAutoFit/>
            </a:bodyPr>
            <a:lstStyle/>
            <a:p>
              <a:r>
                <a:rPr lang="en-US" altLang="zh-CN" sz="1050" dirty="0">
                  <a:latin typeface="微软雅黑" panose="020B0503020204020204" pitchFamily="34" charset="-122"/>
                  <a:ea typeface="微软雅黑" panose="020B0503020204020204" pitchFamily="34" charset="-122"/>
                </a:rPr>
                <a:t>Scores</a:t>
              </a:r>
              <a:endParaRPr lang="zh-CN" altLang="en-US" sz="1050" dirty="0">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DFACD3F6-EEAA-4D11-8C9C-7566A5F873BD}"/>
                </a:ext>
              </a:extLst>
            </p:cNvPr>
            <p:cNvSpPr txBox="1"/>
            <p:nvPr/>
          </p:nvSpPr>
          <p:spPr>
            <a:xfrm>
              <a:off x="6908520" y="2146562"/>
              <a:ext cx="580608" cy="276999"/>
            </a:xfrm>
            <a:prstGeom prst="rect">
              <a:avLst/>
            </a:prstGeom>
            <a:noFill/>
          </p:spPr>
          <p:txBody>
            <a:bodyPr wrap="none" rtlCol="0">
              <a:spAutoFit/>
            </a:bodyPr>
            <a:lstStyle/>
            <a:p>
              <a:r>
                <a:rPr lang="en-US" altLang="zh-CN" sz="1200" dirty="0">
                  <a:solidFill>
                    <a:srgbClr val="203864"/>
                  </a:solidFill>
                  <a:latin typeface="微软雅黑" panose="020B0503020204020204" pitchFamily="34" charset="-122"/>
                  <a:ea typeface="微软雅黑" panose="020B0503020204020204" pitchFamily="34" charset="-122"/>
                </a:rPr>
                <a:t>0.005</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91" name="椭圆 90">
              <a:extLst>
                <a:ext uri="{FF2B5EF4-FFF2-40B4-BE49-F238E27FC236}">
                  <a16:creationId xmlns:a16="http://schemas.microsoft.com/office/drawing/2014/main" id="{3E087A68-5977-4627-AE66-46CC78D2A8E0}"/>
                </a:ext>
              </a:extLst>
            </p:cNvPr>
            <p:cNvSpPr/>
            <p:nvPr/>
          </p:nvSpPr>
          <p:spPr>
            <a:xfrm>
              <a:off x="6832320" y="2221561"/>
              <a:ext cx="114877" cy="114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46BBE87-5AD5-4C1C-A33F-9F1575828479}"/>
                </a:ext>
              </a:extLst>
            </p:cNvPr>
            <p:cNvSpPr/>
            <p:nvPr/>
          </p:nvSpPr>
          <p:spPr>
            <a:xfrm>
              <a:off x="6831283" y="2678245"/>
              <a:ext cx="114877" cy="114877"/>
            </a:xfrm>
            <a:prstGeom prst="ellipse">
              <a:avLst/>
            </a:prstGeom>
            <a:no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CAB1142E-D886-42B6-88AF-487B660EB4BB}"/>
                </a:ext>
              </a:extLst>
            </p:cNvPr>
            <p:cNvSpPr txBox="1"/>
            <p:nvPr/>
          </p:nvSpPr>
          <p:spPr>
            <a:xfrm>
              <a:off x="6909805" y="2605362"/>
              <a:ext cx="580608" cy="276999"/>
            </a:xfrm>
            <a:prstGeom prst="rect">
              <a:avLst/>
            </a:prstGeom>
            <a:noFill/>
          </p:spPr>
          <p:txBody>
            <a:bodyPr wrap="none" rtlCol="0">
              <a:spAutoFit/>
            </a:bodyPr>
            <a:lstStyle/>
            <a:p>
              <a:r>
                <a:rPr lang="en-US" altLang="zh-CN" sz="1200" dirty="0">
                  <a:solidFill>
                    <a:srgbClr val="ED7D31"/>
                  </a:solidFill>
                  <a:latin typeface="微软雅黑" panose="020B0503020204020204" pitchFamily="34" charset="-122"/>
                  <a:ea typeface="微软雅黑" panose="020B0503020204020204" pitchFamily="34" charset="-122"/>
                </a:rPr>
                <a:t>0.595</a:t>
              </a:r>
              <a:endParaRPr lang="zh-CN" altLang="en-US" sz="1200" dirty="0">
                <a:solidFill>
                  <a:srgbClr val="ED7D31"/>
                </a:solidFill>
                <a:latin typeface="微软雅黑" panose="020B0503020204020204" pitchFamily="34" charset="-122"/>
                <a:ea typeface="微软雅黑" panose="020B0503020204020204" pitchFamily="34" charset="-122"/>
              </a:endParaRPr>
            </a:p>
          </p:txBody>
        </p:sp>
        <p:sp>
          <p:nvSpPr>
            <p:cNvPr id="94" name="椭圆 93">
              <a:extLst>
                <a:ext uri="{FF2B5EF4-FFF2-40B4-BE49-F238E27FC236}">
                  <a16:creationId xmlns:a16="http://schemas.microsoft.com/office/drawing/2014/main" id="{791E1F31-6678-44E5-8842-637CDAC7D5EB}"/>
                </a:ext>
              </a:extLst>
            </p:cNvPr>
            <p:cNvSpPr/>
            <p:nvPr/>
          </p:nvSpPr>
          <p:spPr>
            <a:xfrm>
              <a:off x="6832868" y="3140727"/>
              <a:ext cx="114877" cy="114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文本框 94">
              <a:extLst>
                <a:ext uri="{FF2B5EF4-FFF2-40B4-BE49-F238E27FC236}">
                  <a16:creationId xmlns:a16="http://schemas.microsoft.com/office/drawing/2014/main" id="{657CB9F0-7A5D-4636-893D-529833CA613A}"/>
                </a:ext>
              </a:extLst>
            </p:cNvPr>
            <p:cNvSpPr txBox="1"/>
            <p:nvPr/>
          </p:nvSpPr>
          <p:spPr>
            <a:xfrm>
              <a:off x="6909069" y="3060745"/>
              <a:ext cx="670376" cy="276999"/>
            </a:xfrm>
            <a:prstGeom prst="rect">
              <a:avLst/>
            </a:prstGeom>
            <a:noFill/>
          </p:spPr>
          <p:txBody>
            <a:bodyPr wrap="none" rtlCol="0">
              <a:spAutoFit/>
            </a:bodyPr>
            <a:lstStyle/>
            <a:p>
              <a:r>
                <a:rPr lang="en-US" altLang="zh-CN" sz="1200" dirty="0">
                  <a:solidFill>
                    <a:srgbClr val="203864"/>
                  </a:solidFill>
                  <a:latin typeface="微软雅黑" panose="020B0503020204020204" pitchFamily="34" charset="-122"/>
                  <a:ea typeface="微软雅黑" panose="020B0503020204020204" pitchFamily="34" charset="-122"/>
                </a:rPr>
                <a:t>0.0039</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96" name="椭圆 95">
              <a:extLst>
                <a:ext uri="{FF2B5EF4-FFF2-40B4-BE49-F238E27FC236}">
                  <a16:creationId xmlns:a16="http://schemas.microsoft.com/office/drawing/2014/main" id="{21B53D36-BBD2-4CF2-A898-B2E58B6AC4F8}"/>
                </a:ext>
              </a:extLst>
            </p:cNvPr>
            <p:cNvSpPr/>
            <p:nvPr/>
          </p:nvSpPr>
          <p:spPr>
            <a:xfrm>
              <a:off x="6840784" y="3525689"/>
              <a:ext cx="114877" cy="114877"/>
            </a:xfrm>
            <a:prstGeom prst="ellipse">
              <a:avLst/>
            </a:prstGeom>
            <a:noFill/>
            <a:ln w="1905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B56E5EC0-BC01-4AC1-98F6-33CC360F932E}"/>
                </a:ext>
              </a:extLst>
            </p:cNvPr>
            <p:cNvSpPr txBox="1"/>
            <p:nvPr/>
          </p:nvSpPr>
          <p:spPr>
            <a:xfrm>
              <a:off x="6911878" y="3452712"/>
              <a:ext cx="580608" cy="276999"/>
            </a:xfrm>
            <a:prstGeom prst="rect">
              <a:avLst/>
            </a:prstGeom>
            <a:noFill/>
          </p:spPr>
          <p:txBody>
            <a:bodyPr wrap="none" rtlCol="0">
              <a:spAutoFit/>
            </a:bodyPr>
            <a:lstStyle/>
            <a:p>
              <a:r>
                <a:rPr lang="en-US" altLang="zh-CN" sz="1200" dirty="0">
                  <a:solidFill>
                    <a:srgbClr val="ED7D31"/>
                  </a:solidFill>
                  <a:latin typeface="微软雅黑" panose="020B0503020204020204" pitchFamily="34" charset="-122"/>
                  <a:ea typeface="微软雅黑" panose="020B0503020204020204" pitchFamily="34" charset="-122"/>
                </a:rPr>
                <a:t>0.246</a:t>
              </a:r>
              <a:endParaRPr lang="zh-CN" altLang="en-US" sz="1200" dirty="0">
                <a:solidFill>
                  <a:srgbClr val="ED7D31"/>
                </a:solidFill>
                <a:latin typeface="微软雅黑" panose="020B0503020204020204" pitchFamily="34" charset="-122"/>
                <a:ea typeface="微软雅黑" panose="020B0503020204020204" pitchFamily="34" charset="-122"/>
              </a:endParaRPr>
            </a:p>
          </p:txBody>
        </p:sp>
        <p:sp>
          <p:nvSpPr>
            <p:cNvPr id="98" name="椭圆 97">
              <a:extLst>
                <a:ext uri="{FF2B5EF4-FFF2-40B4-BE49-F238E27FC236}">
                  <a16:creationId xmlns:a16="http://schemas.microsoft.com/office/drawing/2014/main" id="{8A6AB04B-3768-4425-B833-40E291970B00}"/>
                </a:ext>
              </a:extLst>
            </p:cNvPr>
            <p:cNvSpPr/>
            <p:nvPr/>
          </p:nvSpPr>
          <p:spPr>
            <a:xfrm>
              <a:off x="6868976" y="4900974"/>
              <a:ext cx="114877" cy="1148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406FC94B-6449-4E2F-A2D9-F8D7CEFA7B7F}"/>
                </a:ext>
              </a:extLst>
            </p:cNvPr>
            <p:cNvSpPr txBox="1"/>
            <p:nvPr/>
          </p:nvSpPr>
          <p:spPr>
            <a:xfrm>
              <a:off x="6933731" y="4828065"/>
              <a:ext cx="580608" cy="276999"/>
            </a:xfrm>
            <a:prstGeom prst="rect">
              <a:avLst/>
            </a:prstGeom>
            <a:noFill/>
          </p:spPr>
          <p:txBody>
            <a:bodyPr wrap="square" rtlCol="0">
              <a:spAutoFit/>
            </a:bodyPr>
            <a:lstStyle/>
            <a:p>
              <a:r>
                <a:rPr lang="en-US" altLang="zh-CN" sz="1200" dirty="0">
                  <a:solidFill>
                    <a:srgbClr val="203864"/>
                  </a:solidFill>
                  <a:latin typeface="微软雅黑" panose="020B0503020204020204" pitchFamily="34" charset="-122"/>
                  <a:ea typeface="微软雅黑" panose="020B0503020204020204" pitchFamily="34" charset="-122"/>
                </a:rPr>
                <a:t>0.05</a:t>
              </a:r>
              <a:endParaRPr lang="zh-CN" altLang="en-US" sz="1200" dirty="0">
                <a:solidFill>
                  <a:srgbClr val="203864"/>
                </a:solidFill>
                <a:latin typeface="微软雅黑" panose="020B0503020204020204" pitchFamily="34" charset="-122"/>
                <a:ea typeface="微软雅黑" panose="020B0503020204020204" pitchFamily="34" charset="-122"/>
              </a:endParaRPr>
            </a:p>
          </p:txBody>
        </p:sp>
        <p:sp>
          <p:nvSpPr>
            <p:cNvPr id="100" name="文本框 99">
              <a:extLst>
                <a:ext uri="{FF2B5EF4-FFF2-40B4-BE49-F238E27FC236}">
                  <a16:creationId xmlns:a16="http://schemas.microsoft.com/office/drawing/2014/main" id="{C1B2DF82-8354-464A-BCF0-BE58CF8D31DE}"/>
                </a:ext>
              </a:extLst>
            </p:cNvPr>
            <p:cNvSpPr txBox="1"/>
            <p:nvPr/>
          </p:nvSpPr>
          <p:spPr>
            <a:xfrm>
              <a:off x="6810744" y="3792966"/>
              <a:ext cx="1107996" cy="717504"/>
            </a:xfrm>
            <a:prstGeom prst="rect">
              <a:avLst/>
            </a:prstGeom>
            <a:noFill/>
          </p:spPr>
          <p:txBody>
            <a:bodyPr vert="eaVert" wrap="square" rtlCol="0">
              <a:spAutoFit/>
            </a:bodyPr>
            <a:lstStyle/>
            <a:p>
              <a:r>
                <a:rPr lang="en-US" altLang="zh-CN" sz="6000" dirty="0">
                  <a:latin typeface="微软雅黑" panose="020B0503020204020204" pitchFamily="34" charset="-122"/>
                  <a:ea typeface="微软雅黑" panose="020B0503020204020204" pitchFamily="34" charset="-122"/>
                </a:rPr>
                <a:t>…</a:t>
              </a:r>
              <a:endParaRPr lang="zh-CN" altLang="en-US" sz="6000" dirty="0">
                <a:latin typeface="微软雅黑" panose="020B0503020204020204" pitchFamily="34" charset="-122"/>
                <a:ea typeface="微软雅黑" panose="020B0503020204020204" pitchFamily="34" charset="-122"/>
              </a:endParaRPr>
            </a:p>
          </p:txBody>
        </p:sp>
        <p:sp>
          <p:nvSpPr>
            <p:cNvPr id="101" name="箭头: 右 100">
              <a:extLst>
                <a:ext uri="{FF2B5EF4-FFF2-40B4-BE49-F238E27FC236}">
                  <a16:creationId xmlns:a16="http://schemas.microsoft.com/office/drawing/2014/main" id="{CD26AD63-4874-46D4-BA04-7B3FF84C735B}"/>
                </a:ext>
              </a:extLst>
            </p:cNvPr>
            <p:cNvSpPr/>
            <p:nvPr/>
          </p:nvSpPr>
          <p:spPr>
            <a:xfrm>
              <a:off x="7680960" y="3337744"/>
              <a:ext cx="801832" cy="178752"/>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a:extLst>
                <a:ext uri="{FF2B5EF4-FFF2-40B4-BE49-F238E27FC236}">
                  <a16:creationId xmlns:a16="http://schemas.microsoft.com/office/drawing/2014/main" id="{F0512559-8055-4327-AA5A-B7048D0E2883}"/>
                </a:ext>
              </a:extLst>
            </p:cNvPr>
            <p:cNvSpPr txBox="1"/>
            <p:nvPr/>
          </p:nvSpPr>
          <p:spPr>
            <a:xfrm>
              <a:off x="7776359" y="3050576"/>
              <a:ext cx="54373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剪枝</a:t>
              </a:r>
            </a:p>
          </p:txBody>
        </p:sp>
        <p:sp>
          <p:nvSpPr>
            <p:cNvPr id="104" name="流程图: 数据 103">
              <a:extLst>
                <a:ext uri="{FF2B5EF4-FFF2-40B4-BE49-F238E27FC236}">
                  <a16:creationId xmlns:a16="http://schemas.microsoft.com/office/drawing/2014/main" id="{BD27860A-F710-4AF6-8A56-8D511565CBAB}"/>
                </a:ext>
              </a:extLst>
            </p:cNvPr>
            <p:cNvSpPr/>
            <p:nvPr/>
          </p:nvSpPr>
          <p:spPr>
            <a:xfrm>
              <a:off x="8578359" y="2801505"/>
              <a:ext cx="2641600" cy="546100"/>
            </a:xfrm>
            <a:prstGeom prst="flowChartInputOutput">
              <a:avLst/>
            </a:prstGeom>
            <a:solidFill>
              <a:srgbClr val="20386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流程图: 数据 105">
              <a:extLst>
                <a:ext uri="{FF2B5EF4-FFF2-40B4-BE49-F238E27FC236}">
                  <a16:creationId xmlns:a16="http://schemas.microsoft.com/office/drawing/2014/main" id="{8BD4AB79-48E6-4F3F-AD6A-5EE203FC1C2F}"/>
                </a:ext>
              </a:extLst>
            </p:cNvPr>
            <p:cNvSpPr/>
            <p:nvPr/>
          </p:nvSpPr>
          <p:spPr>
            <a:xfrm>
              <a:off x="8578359" y="1891434"/>
              <a:ext cx="2641600" cy="546100"/>
            </a:xfrm>
            <a:prstGeom prst="flowChartInputOutput">
              <a:avLst/>
            </a:prstGeom>
            <a:solidFill>
              <a:srgbClr val="20386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a:extLst>
                <a:ext uri="{FF2B5EF4-FFF2-40B4-BE49-F238E27FC236}">
                  <a16:creationId xmlns:a16="http://schemas.microsoft.com/office/drawing/2014/main" id="{4E1BDADD-63E3-4442-86BA-DF46CE8E2A7B}"/>
                </a:ext>
              </a:extLst>
            </p:cNvPr>
            <p:cNvSpPr txBox="1"/>
            <p:nvPr/>
          </p:nvSpPr>
          <p:spPr>
            <a:xfrm>
              <a:off x="9525903" y="3848124"/>
              <a:ext cx="1107996" cy="717504"/>
            </a:xfrm>
            <a:prstGeom prst="rect">
              <a:avLst/>
            </a:prstGeom>
            <a:noFill/>
          </p:spPr>
          <p:txBody>
            <a:bodyPr vert="eaVert" wrap="square" rtlCol="0">
              <a:spAutoFit/>
            </a:bodyPr>
            <a:lstStyle/>
            <a:p>
              <a:r>
                <a:rPr lang="en-US" altLang="zh-CN" sz="6000" dirty="0">
                  <a:latin typeface="微软雅黑" panose="020B0503020204020204" pitchFamily="34" charset="-122"/>
                  <a:ea typeface="微软雅黑" panose="020B0503020204020204" pitchFamily="34" charset="-122"/>
                </a:rPr>
                <a:t>…</a:t>
              </a:r>
              <a:endParaRPr lang="zh-CN" altLang="en-US" sz="6000" dirty="0">
                <a:latin typeface="微软雅黑" panose="020B0503020204020204" pitchFamily="34" charset="-122"/>
                <a:ea typeface="微软雅黑" panose="020B0503020204020204" pitchFamily="34" charset="-122"/>
              </a:endParaRPr>
            </a:p>
          </p:txBody>
        </p:sp>
        <p:sp>
          <p:nvSpPr>
            <p:cNvPr id="108" name="流程图: 数据 107">
              <a:extLst>
                <a:ext uri="{FF2B5EF4-FFF2-40B4-BE49-F238E27FC236}">
                  <a16:creationId xmlns:a16="http://schemas.microsoft.com/office/drawing/2014/main" id="{047402CE-C610-441F-9ED5-4F39B0E62FAF}"/>
                </a:ext>
              </a:extLst>
            </p:cNvPr>
            <p:cNvSpPr/>
            <p:nvPr/>
          </p:nvSpPr>
          <p:spPr>
            <a:xfrm>
              <a:off x="8578359" y="4598556"/>
              <a:ext cx="2641600" cy="546100"/>
            </a:xfrm>
            <a:prstGeom prst="flowChartInputOutput">
              <a:avLst/>
            </a:prstGeom>
            <a:solidFill>
              <a:srgbClr val="20386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1" name="连接符: 肘形 110">
            <a:extLst>
              <a:ext uri="{FF2B5EF4-FFF2-40B4-BE49-F238E27FC236}">
                <a16:creationId xmlns:a16="http://schemas.microsoft.com/office/drawing/2014/main" id="{18CF3CFE-DB10-40F7-9453-F3D050369A4A}"/>
              </a:ext>
            </a:extLst>
          </p:cNvPr>
          <p:cNvCxnSpPr>
            <a:stCxn id="106" idx="1"/>
            <a:endCxn id="26" idx="1"/>
          </p:cNvCxnSpPr>
          <p:nvPr/>
        </p:nvCxnSpPr>
        <p:spPr>
          <a:xfrm rot="16200000" flipH="1" flipV="1">
            <a:off x="6373440" y="-1134993"/>
            <a:ext cx="37522" cy="7284229"/>
          </a:xfrm>
          <a:prstGeom prst="bentConnector3">
            <a:avLst>
              <a:gd name="adj1" fmla="val -1548492"/>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4" name="文本框 113">
            <a:extLst>
              <a:ext uri="{FF2B5EF4-FFF2-40B4-BE49-F238E27FC236}">
                <a16:creationId xmlns:a16="http://schemas.microsoft.com/office/drawing/2014/main" id="{F431EEB7-46E3-44A5-9291-624CE51DCBF6}"/>
              </a:ext>
            </a:extLst>
          </p:cNvPr>
          <p:cNvSpPr txBox="1"/>
          <p:nvPr/>
        </p:nvSpPr>
        <p:spPr>
          <a:xfrm>
            <a:off x="5846634" y="1618996"/>
            <a:ext cx="543739"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微调</a:t>
            </a:r>
          </a:p>
        </p:txBody>
      </p:sp>
      <p:sp>
        <p:nvSpPr>
          <p:cNvPr id="115" name="文本框 114">
            <a:extLst>
              <a:ext uri="{FF2B5EF4-FFF2-40B4-BE49-F238E27FC236}">
                <a16:creationId xmlns:a16="http://schemas.microsoft.com/office/drawing/2014/main" id="{21917D1D-5E5B-44C0-BD93-443EAF68F9F1}"/>
              </a:ext>
            </a:extLst>
          </p:cNvPr>
          <p:cNvSpPr txBox="1"/>
          <p:nvPr/>
        </p:nvSpPr>
        <p:spPr>
          <a:xfrm>
            <a:off x="5668003" y="6021154"/>
            <a:ext cx="800219"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迭代剪枝</a:t>
            </a:r>
          </a:p>
        </p:txBody>
      </p:sp>
      <p:sp>
        <p:nvSpPr>
          <p:cNvPr id="116" name="文本框 115">
            <a:extLst>
              <a:ext uri="{FF2B5EF4-FFF2-40B4-BE49-F238E27FC236}">
                <a16:creationId xmlns:a16="http://schemas.microsoft.com/office/drawing/2014/main" id="{166E4229-C6EC-47D1-95A5-B8B8722F925D}"/>
              </a:ext>
            </a:extLst>
          </p:cNvPr>
          <p:cNvSpPr txBox="1"/>
          <p:nvPr/>
        </p:nvSpPr>
        <p:spPr>
          <a:xfrm>
            <a:off x="457448" y="2566377"/>
            <a:ext cx="1266693"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Channel1</a:t>
            </a:r>
            <a:endParaRPr lang="zh-CN" altLang="en-US" b="1" dirty="0">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7ACB8C52-041E-4284-AB06-C89AB4A270F6}"/>
              </a:ext>
            </a:extLst>
          </p:cNvPr>
          <p:cNvSpPr txBox="1"/>
          <p:nvPr/>
        </p:nvSpPr>
        <p:spPr>
          <a:xfrm>
            <a:off x="420906" y="5251310"/>
            <a:ext cx="1342034"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Channel n</a:t>
            </a:r>
            <a:endParaRPr lang="zh-CN" altLang="en-US" b="1" dirty="0">
              <a:latin typeface="微软雅黑" panose="020B0503020204020204" pitchFamily="34" charset="-122"/>
              <a:ea typeface="微软雅黑" panose="020B0503020204020204" pitchFamily="34" charset="-122"/>
            </a:endParaRPr>
          </a:p>
        </p:txBody>
      </p:sp>
      <p:sp>
        <p:nvSpPr>
          <p:cNvPr id="121" name="文本框 120">
            <a:extLst>
              <a:ext uri="{FF2B5EF4-FFF2-40B4-BE49-F238E27FC236}">
                <a16:creationId xmlns:a16="http://schemas.microsoft.com/office/drawing/2014/main" id="{B6103222-27C6-4C30-B640-B32DE4FC7229}"/>
              </a:ext>
            </a:extLst>
          </p:cNvPr>
          <p:cNvSpPr txBox="1"/>
          <p:nvPr/>
        </p:nvSpPr>
        <p:spPr>
          <a:xfrm>
            <a:off x="660738" y="3681694"/>
            <a:ext cx="1107996" cy="717504"/>
          </a:xfrm>
          <a:prstGeom prst="rect">
            <a:avLst/>
          </a:prstGeom>
          <a:noFill/>
        </p:spPr>
        <p:txBody>
          <a:bodyPr vert="eaVert" wrap="square" rtlCol="0">
            <a:spAutoFit/>
          </a:bodyPr>
          <a:lstStyle/>
          <a:p>
            <a:r>
              <a:rPr lang="en-US" altLang="zh-CN" sz="6000" dirty="0">
                <a:latin typeface="微软雅黑" panose="020B0503020204020204" pitchFamily="34" charset="-122"/>
                <a:ea typeface="微软雅黑" panose="020B0503020204020204" pitchFamily="34" charset="-122"/>
              </a:rPr>
              <a:t>…</a:t>
            </a:r>
            <a:endParaRPr lang="zh-CN" altLang="en-US" sz="6000" dirty="0">
              <a:latin typeface="微软雅黑" panose="020B0503020204020204" pitchFamily="34" charset="-122"/>
              <a:ea typeface="微软雅黑" panose="020B0503020204020204" pitchFamily="34" charset="-122"/>
            </a:endParaRPr>
          </a:p>
        </p:txBody>
      </p:sp>
      <p:sp>
        <p:nvSpPr>
          <p:cNvPr id="122" name="文本框 121">
            <a:extLst>
              <a:ext uri="{FF2B5EF4-FFF2-40B4-BE49-F238E27FC236}">
                <a16:creationId xmlns:a16="http://schemas.microsoft.com/office/drawing/2014/main" id="{1A77D924-08F8-4262-B19C-7D9C4FB8847E}"/>
              </a:ext>
            </a:extLst>
          </p:cNvPr>
          <p:cNvSpPr txBox="1"/>
          <p:nvPr/>
        </p:nvSpPr>
        <p:spPr>
          <a:xfrm>
            <a:off x="219188" y="1051109"/>
            <a:ext cx="5423280"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基于梯度熵和梯度幅值的迭代式剪枝</a:t>
            </a:r>
          </a:p>
        </p:txBody>
      </p:sp>
    </p:spTree>
    <p:extLst>
      <p:ext uri="{BB962C8B-B14F-4D97-AF65-F5344CB8AC3E}">
        <p14:creationId xmlns:p14="http://schemas.microsoft.com/office/powerpoint/2010/main" val="1940631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CEFB6-E258-408F-A418-9C6DDDCBD54A}"/>
              </a:ext>
            </a:extLst>
          </p:cNvPr>
          <p:cNvSpPr>
            <a:spLocks noGrp="1"/>
          </p:cNvSpPr>
          <p:nvPr>
            <p:ph type="title"/>
          </p:nvPr>
        </p:nvSpPr>
        <p:spPr/>
        <p:txBody>
          <a:bodyPr/>
          <a:lstStyle/>
          <a:p>
            <a:r>
              <a:rPr lang="zh-CN" altLang="en-US" dirty="0"/>
              <a:t>扩展部分</a:t>
            </a:r>
          </a:p>
        </p:txBody>
      </p:sp>
      <p:sp>
        <p:nvSpPr>
          <p:cNvPr id="3" name="灯片编号占位符 2">
            <a:extLst>
              <a:ext uri="{FF2B5EF4-FFF2-40B4-BE49-F238E27FC236}">
                <a16:creationId xmlns:a16="http://schemas.microsoft.com/office/drawing/2014/main" id="{C928FE93-B92F-41B2-B845-EEE0C0BAAE43}"/>
              </a:ext>
            </a:extLst>
          </p:cNvPr>
          <p:cNvSpPr>
            <a:spLocks noGrp="1"/>
          </p:cNvSpPr>
          <p:nvPr>
            <p:ph type="sldNum" sz="quarter" idx="10"/>
          </p:nvPr>
        </p:nvSpPr>
        <p:spPr/>
        <p:txBody>
          <a:bodyPr/>
          <a:lstStyle/>
          <a:p>
            <a:r>
              <a:rPr lang="en-US" altLang="zh-CN" dirty="0"/>
              <a:t>16</a:t>
            </a:r>
            <a:endParaRPr lang="zh-CN" altLang="en-US"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E210AC4-BBD9-44D9-BC1B-076545F56DB3}"/>
                  </a:ext>
                </a:extLst>
              </p:cNvPr>
              <p:cNvSpPr txBox="1"/>
              <p:nvPr/>
            </p:nvSpPr>
            <p:spPr>
              <a:xfrm>
                <a:off x="878189" y="2090653"/>
                <a:ext cx="3823867" cy="3956789"/>
              </a:xfrm>
              <a:prstGeom prst="rect">
                <a:avLst/>
              </a:prstGeom>
              <a:noFill/>
            </p:spPr>
            <p:txBody>
              <a:bodyPr wrap="none" rtlCol="0">
                <a:spAutoFit/>
              </a:bodyPr>
              <a:lstStyle/>
              <a:p>
                <a:r>
                  <a:rPr lang="en-US" altLang="zh-CN" dirty="0"/>
                  <a:t>2</a:t>
                </a:r>
                <a:r>
                  <a:rPr lang="zh-CN" altLang="en-US" dirty="0"/>
                  <a:t>、</a:t>
                </a:r>
                <a:r>
                  <a:rPr lang="zh-CN" altLang="en-US" dirty="0">
                    <a:latin typeface="仿宋" panose="02010609060101010101" pitchFamily="49" charset="-122"/>
                    <a:ea typeface="仿宋" panose="02010609060101010101" pitchFamily="49" charset="-122"/>
                  </a:rPr>
                  <a:t>对每个输出通道</a:t>
                </a:r>
                <a14:m>
                  <m:oMath xmlns:m="http://schemas.openxmlformats.org/officeDocument/2006/math">
                    <m:r>
                      <a:rPr lang="en-US" altLang="zh-CN">
                        <a:latin typeface="仿宋" panose="02010609060101010101" pitchFamily="49" charset="-122"/>
                        <a:ea typeface="仿宋" panose="02010609060101010101" pitchFamily="49" charset="-122"/>
                      </a:rPr>
                      <m:t>𝑘</m:t>
                    </m:r>
                    <m:d>
                      <m:dPr>
                        <m:ctrlPr>
                          <a:rPr lang="en-US" altLang="zh-CN">
                            <a:latin typeface="仿宋" panose="02010609060101010101" pitchFamily="49" charset="-122"/>
                            <a:ea typeface="仿宋" panose="02010609060101010101" pitchFamily="49" charset="-122"/>
                          </a:rPr>
                        </m:ctrlPr>
                      </m:dPr>
                      <m:e>
                        <m:r>
                          <a:rPr lang="en-US" altLang="zh-CN">
                            <a:latin typeface="仿宋" panose="02010609060101010101" pitchFamily="49" charset="-122"/>
                            <a:ea typeface="仿宋" panose="02010609060101010101" pitchFamily="49" charset="-122"/>
                          </a:rPr>
                          <m:t>0≤</m:t>
                        </m:r>
                        <m:r>
                          <a:rPr lang="en-US" altLang="zh-CN">
                            <a:latin typeface="仿宋" panose="02010609060101010101" pitchFamily="49" charset="-122"/>
                            <a:ea typeface="仿宋" panose="02010609060101010101" pitchFamily="49" charset="-122"/>
                          </a:rPr>
                          <m:t>𝑘</m:t>
                        </m:r>
                        <m:r>
                          <a:rPr lang="en-US" altLang="zh-CN">
                            <a:latin typeface="仿宋" panose="02010609060101010101" pitchFamily="49" charset="-122"/>
                            <a:ea typeface="仿宋" panose="02010609060101010101" pitchFamily="49" charset="-122"/>
                          </a:rPr>
                          <m:t>≤</m:t>
                        </m:r>
                        <m:sSub>
                          <m:sSubPr>
                            <m:ctrlPr>
                              <a:rPr lang="en-US" altLang="zh-CN">
                                <a:latin typeface="仿宋" panose="02010609060101010101" pitchFamily="49" charset="-122"/>
                                <a:ea typeface="仿宋" panose="02010609060101010101" pitchFamily="49" charset="-122"/>
                              </a:rPr>
                            </m:ctrlPr>
                          </m:sSubPr>
                          <m:e>
                            <m:r>
                              <a:rPr lang="en-US" altLang="zh-CN">
                                <a:latin typeface="仿宋" panose="02010609060101010101" pitchFamily="49" charset="-122"/>
                                <a:ea typeface="仿宋" panose="02010609060101010101" pitchFamily="49" charset="-122"/>
                              </a:rPr>
                              <m:t>𝐶</m:t>
                            </m:r>
                          </m:e>
                          <m:sub>
                            <m:r>
                              <a:rPr lang="en-US" altLang="zh-CN">
                                <a:latin typeface="仿宋" panose="02010609060101010101" pitchFamily="49" charset="-122"/>
                                <a:ea typeface="仿宋" panose="02010609060101010101" pitchFamily="49" charset="-122"/>
                              </a:rPr>
                              <m:t>𝑜𝑢𝑡</m:t>
                            </m:r>
                          </m:sub>
                        </m:sSub>
                      </m:e>
                    </m:d>
                    <m:r>
                      <a:rPr lang="en-US" altLang="zh-CN">
                        <a:latin typeface="仿宋" panose="02010609060101010101" pitchFamily="49" charset="-122"/>
                        <a:ea typeface="仿宋" panose="02010609060101010101" pitchFamily="49" charset="-122"/>
                      </a:rPr>
                      <m:t>:</m:t>
                    </m:r>
                  </m:oMath>
                </a14:m>
                <a:endParaRPr lang="en-US" altLang="zh-CN" dirty="0">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计算通道权重的梯度张量</a:t>
                </a:r>
                <a:r>
                  <a:rPr lang="en-US" altLang="zh-CN" dirty="0"/>
                  <a:t>:</a:t>
                </a:r>
              </a:p>
              <a:p>
                <a:pPr lvl="1"/>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g</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p>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𝛿</m:t>
                            </m:r>
                            <m:r>
                              <a:rPr lang="en-US" altLang="zh-CN" b="0" i="1" smtClean="0">
                                <a:latin typeface="Cambria Math" panose="02040503050406030204" pitchFamily="18" charset="0"/>
                              </a:rPr>
                              <m:t>𝐿</m:t>
                            </m:r>
                          </m:num>
                          <m:den>
                            <m:r>
                              <a:rPr lang="zh-CN" altLang="en-US" b="0" i="1" smtClean="0">
                                <a:latin typeface="Cambria Math" panose="02040503050406030204" pitchFamily="18" charset="0"/>
                              </a:rPr>
                              <m:t>𝛿</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den>
                        </m:f>
                      </m:e>
                    </m:nary>
                  </m:oMath>
                </a14:m>
                <a:endParaRPr lang="en-US" altLang="zh-CN" dirty="0"/>
              </a:p>
              <a:p>
                <a:pPr marL="742950" lvl="1"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计算梯度</a:t>
                </a:r>
                <a:r>
                  <a:rPr lang="en-US" altLang="zh-CN" dirty="0">
                    <a:latin typeface="Times New Roman" panose="02020603050405020304" pitchFamily="18" charset="0"/>
                    <a:cs typeface="Times New Roman" panose="02020603050405020304" pitchFamily="18" charset="0"/>
                  </a:rPr>
                  <a:t>magnitude</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幅度</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a:t>
                </a:r>
                <a:br>
                  <a:rPr lang="en-US" altLang="zh-CN" dirty="0"/>
                </a:b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m</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g</m:t>
                                </m:r>
                              </m:e>
                              <m:sub>
                                <m:r>
                                  <a:rPr lang="en-US" altLang="zh-CN" i="1">
                                    <a:latin typeface="Cambria Math" panose="02040503050406030204" pitchFamily="18" charset="0"/>
                                  </a:rPr>
                                  <m:t>𝑘</m:t>
                                </m:r>
                              </m:sub>
                            </m:sSub>
                          </m:e>
                        </m:d>
                      </m:e>
                    </m:nary>
                  </m:oMath>
                </a14:m>
                <a:endParaRPr lang="en-US" altLang="zh-CN" dirty="0"/>
              </a:p>
              <a:p>
                <a:pPr marL="742950" lvl="1"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计算梯度</a:t>
                </a:r>
                <a:r>
                  <a:rPr lang="en-US" altLang="zh-CN" dirty="0">
                    <a:latin typeface="Times New Roman" panose="02020603050405020304" pitchFamily="18" charset="0"/>
                    <a:cs typeface="Times New Roman" panose="02020603050405020304" pitchFamily="18" charset="0"/>
                  </a:rPr>
                  <a:t>entropy</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熵</a:t>
                </a:r>
                <a:r>
                  <a:rPr lang="en-US" altLang="zh-CN" dirty="0">
                    <a:latin typeface="仿宋" panose="02010609060101010101" pitchFamily="49" charset="-122"/>
                    <a:ea typeface="仿宋" panose="02010609060101010101" pitchFamily="49" charset="-122"/>
                  </a:rPr>
                  <a:t>):</a:t>
                </a:r>
                <a:r>
                  <a:rPr lang="zh-CN" altLang="en-US" dirty="0">
                    <a:latin typeface="仿宋" panose="02010609060101010101" pitchFamily="49" charset="-122"/>
                    <a:ea typeface="仿宋" panose="02010609060101010101" pitchFamily="49" charset="-122"/>
                  </a:rPr>
                  <a:t> </a:t>
                </a:r>
                <a:endParaRPr lang="en-US" altLang="zh-CN" dirty="0">
                  <a:latin typeface="仿宋" panose="02010609060101010101" pitchFamily="49" charset="-122"/>
                  <a:ea typeface="仿宋" panose="02010609060101010101" pitchFamily="49" charset="-122"/>
                </a:endParaRPr>
              </a:p>
              <a:p>
                <a:pPr lvl="1"/>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m:rPr>
                              <m:sty m:val="p"/>
                            </m:rPr>
                            <a:rPr lang="en-US" altLang="zh-CN" i="1">
                              <a:latin typeface="Cambria Math" panose="02040503050406030204" pitchFamily="18" charset="0"/>
                            </a:rPr>
                            <m:t>g</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𝑎𝑏𝑠</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g</m:t>
                              </m:r>
                            </m:e>
                            <m:sub>
                              <m:r>
                                <a:rPr lang="en-US" altLang="zh-CN" i="1">
                                  <a:latin typeface="Cambria Math" panose="02040503050406030204" pitchFamily="18" charset="0"/>
                                </a:rPr>
                                <m:t>𝑘</m:t>
                              </m:r>
                            </m:sub>
                          </m:sSub>
                        </m:e>
                      </m:d>
                    </m:oMath>
                  </m:oMathPara>
                </a14:m>
                <a:endParaRPr lang="en-US" altLang="zh-CN" b="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m:rPr>
                                  <m:sty m:val="p"/>
                                </m:rPr>
                                <a:rPr lang="en-US" altLang="zh-CN" i="1">
                                  <a:latin typeface="Cambria Math" panose="02040503050406030204" pitchFamily="18" charset="0"/>
                                </a:rPr>
                                <m:t>g</m:t>
                              </m:r>
                            </m:e>
                            <m:sub>
                              <m:r>
                                <a:rPr lang="en-US" altLang="zh-CN" i="1">
                                  <a:latin typeface="Cambria Math" panose="02040503050406030204" pitchFamily="18" charset="0"/>
                                </a:rPr>
                                <m:t>𝑘</m:t>
                              </m:r>
                            </m:sub>
                            <m:sup>
                              <m:r>
                                <a:rPr lang="en-US" altLang="zh-CN" i="1">
                                  <a:latin typeface="Cambria Math" panose="02040503050406030204" pitchFamily="18" charset="0"/>
                                </a:rPr>
                                <m:t>𝑎𝑏𝑠</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𝜖</m:t>
                          </m:r>
                        </m:num>
                        <m:den>
                          <m:nary>
                            <m:naryPr>
                              <m:chr m:val="∑"/>
                              <m:subHide m:val="on"/>
                              <m:supHide m:val="on"/>
                              <m:ctrlPr>
                                <a:rPr lang="en-US" altLang="zh-CN" b="0" i="1" smtClean="0">
                                  <a:latin typeface="Cambria Math" panose="02040503050406030204" pitchFamily="18" charset="0"/>
                                </a:rPr>
                              </m:ctrlPr>
                            </m:naryPr>
                            <m:sub/>
                            <m:sup/>
                            <m:e>
                              <m:sSubSup>
                                <m:sSubSupPr>
                                  <m:ctrlPr>
                                    <a:rPr lang="en-US" altLang="zh-CN" i="1">
                                      <a:latin typeface="Cambria Math" panose="02040503050406030204" pitchFamily="18" charset="0"/>
                                    </a:rPr>
                                  </m:ctrlPr>
                                </m:sSubSupPr>
                                <m:e>
                                  <m:r>
                                    <m:rPr>
                                      <m:sty m:val="p"/>
                                    </m:rPr>
                                    <a:rPr lang="en-US" altLang="zh-CN" i="1">
                                      <a:latin typeface="Cambria Math" panose="02040503050406030204" pitchFamily="18" charset="0"/>
                                    </a:rPr>
                                    <m:t>g</m:t>
                                  </m:r>
                                </m:e>
                                <m:sub>
                                  <m:r>
                                    <a:rPr lang="en-US" altLang="zh-CN" i="1">
                                      <a:latin typeface="Cambria Math" panose="02040503050406030204" pitchFamily="18" charset="0"/>
                                    </a:rPr>
                                    <m:t>𝑘</m:t>
                                  </m:r>
                                </m:sub>
                                <m:sup>
                                  <m:r>
                                    <a:rPr lang="en-US" altLang="zh-CN" i="1">
                                      <a:latin typeface="Cambria Math" panose="02040503050406030204" pitchFamily="18" charset="0"/>
                                    </a:rPr>
                                    <m:t>𝑎𝑏𝑠</m:t>
                                  </m:r>
                                </m:sup>
                              </m:sSubSup>
                            </m:e>
                          </m:nary>
                          <m:r>
                            <a:rPr lang="en-US" altLang="zh-CN" b="0" i="1" smtClean="0">
                              <a:latin typeface="Cambria Math" panose="02040503050406030204" pitchFamily="18" charset="0"/>
                            </a:rPr>
                            <m:t>+</m:t>
                          </m:r>
                          <m:r>
                            <a:rPr lang="zh-CN" altLang="en-US" b="0" i="1" smtClean="0">
                              <a:latin typeface="Cambria Math" panose="02040503050406030204" pitchFamily="18" charset="0"/>
                            </a:rPr>
                            <m:t>𝜖</m:t>
                          </m:r>
                        </m:den>
                      </m:f>
                    </m:oMath>
                  </m:oMathPara>
                </a14:m>
                <a:endParaRPr lang="en-US" altLang="zh-CN" dirty="0"/>
              </a:p>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i="1">
                              <a:latin typeface="Cambria Math" panose="02040503050406030204" pitchFamily="18" charset="0"/>
                            </a:rPr>
                            <m:t>𝑘</m:t>
                          </m:r>
                        </m:sub>
                      </m:sSub>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sub>
                              </m:sSub>
                              <m:r>
                                <a:rPr lang="en-US" altLang="zh-CN" i="1" smtClean="0">
                                  <a:latin typeface="Cambria Math" panose="02040503050406030204" pitchFamily="18" charset="0"/>
                                  <a:ea typeface="Cambria Math" panose="02040503050406030204" pitchFamily="18" charset="0"/>
                                </a:rPr>
                                <m:t>∙</m:t>
                              </m:r>
                              <m:func>
                                <m:funcPr>
                                  <m:ctrlPr>
                                    <a:rPr lang="en-US" altLang="zh-CN" i="1" smtClean="0">
                                      <a:latin typeface="Cambria Math" panose="02040503050406030204" pitchFamily="18" charset="0"/>
                                      <a:ea typeface="Cambria Math" panose="02040503050406030204" pitchFamily="18" charset="0"/>
                                    </a:rPr>
                                  </m:ctrlPr>
                                </m:funcPr>
                                <m:fName>
                                  <m:sSub>
                                    <m:sSubPr>
                                      <m:ctrlPr>
                                        <a:rPr lang="en-US" altLang="zh-CN" i="1" smtClean="0">
                                          <a:latin typeface="Cambria Math" panose="02040503050406030204" pitchFamily="18" charset="0"/>
                                          <a:ea typeface="Cambria Math" panose="02040503050406030204" pitchFamily="18" charset="0"/>
                                        </a:rPr>
                                      </m:ctrlPr>
                                    </m:sSubPr>
                                    <m:e>
                                      <m:r>
                                        <m:rPr>
                                          <m:sty m:val="p"/>
                                        </m:rPr>
                                        <a:rPr lang="en-US" altLang="zh-CN" i="0" smtClean="0">
                                          <a:latin typeface="Cambria Math" panose="02040503050406030204" pitchFamily="18" charset="0"/>
                                          <a:ea typeface="Cambria Math" panose="02040503050406030204" pitchFamily="18" charset="0"/>
                                        </a:rPr>
                                        <m:t>log</m:t>
                                      </m:r>
                                    </m:e>
                                    <m:sub>
                                      <m:r>
                                        <a:rPr lang="en-US" altLang="zh-CN" b="0" i="1" smtClean="0">
                                          <a:latin typeface="Cambria Math" panose="02040503050406030204" pitchFamily="18" charset="0"/>
                                          <a:ea typeface="Cambria Math" panose="02040503050406030204" pitchFamily="18" charset="0"/>
                                        </a:rPr>
                                        <m:t>2</m:t>
                                      </m:r>
                                    </m:sub>
                                  </m:sSub>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𝑘</m:t>
                                      </m:r>
                                    </m:sub>
                                  </m:sSub>
                                </m:e>
                              </m:func>
                            </m:e>
                          </m:d>
                        </m:e>
                      </m:nary>
                    </m:oMath>
                  </m:oMathPara>
                </a14:m>
                <a:endParaRPr lang="en-US" altLang="zh-CN" dirty="0"/>
              </a:p>
            </p:txBody>
          </p:sp>
        </mc:Choice>
        <mc:Fallback>
          <p:sp>
            <p:nvSpPr>
              <p:cNvPr id="4" name="文本框 3">
                <a:extLst>
                  <a:ext uri="{FF2B5EF4-FFF2-40B4-BE49-F238E27FC236}">
                    <a16:creationId xmlns:a16="http://schemas.microsoft.com/office/drawing/2014/main" id="{8E210AC4-BBD9-44D9-BC1B-076545F56DB3}"/>
                  </a:ext>
                </a:extLst>
              </p:cNvPr>
              <p:cNvSpPr txBox="1">
                <a:spLocks noRot="1" noChangeAspect="1" noMove="1" noResize="1" noEditPoints="1" noAdjustHandles="1" noChangeArrowheads="1" noChangeShapeType="1" noTextEdit="1"/>
              </p:cNvSpPr>
              <p:nvPr/>
            </p:nvSpPr>
            <p:spPr>
              <a:xfrm>
                <a:off x="878189" y="2090653"/>
                <a:ext cx="3823867" cy="3956789"/>
              </a:xfrm>
              <a:prstGeom prst="rect">
                <a:avLst/>
              </a:prstGeom>
              <a:blipFill>
                <a:blip r:embed="rId3"/>
                <a:stretch>
                  <a:fillRect l="-1276" t="-13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6235D415-400A-4B2B-A08D-B11F71FE1114}"/>
                  </a:ext>
                </a:extLst>
              </p:cNvPr>
              <p:cNvSpPr txBox="1"/>
              <p:nvPr/>
            </p:nvSpPr>
            <p:spPr>
              <a:xfrm>
                <a:off x="878188" y="1327385"/>
                <a:ext cx="3986989" cy="369332"/>
              </a:xfrm>
              <a:prstGeom prst="rect">
                <a:avLst/>
              </a:prstGeom>
              <a:noFill/>
            </p:spPr>
            <p:txBody>
              <a:bodyPr wrap="square">
                <a:spAutoFit/>
              </a:bodyPr>
              <a:lstStyle/>
              <a:p>
                <a:r>
                  <a:rPr lang="en-US" altLang="zh-CN" dirty="0"/>
                  <a:t>1</a:t>
                </a:r>
                <a:r>
                  <a:rPr lang="zh-CN" altLang="en-US" dirty="0"/>
                  <a:t>、</a:t>
                </a:r>
                <a:r>
                  <a:rPr lang="zh-CN" altLang="en-US" dirty="0">
                    <a:latin typeface="仿宋" panose="02010609060101010101" pitchFamily="49" charset="-122"/>
                    <a:ea typeface="仿宋" panose="02010609060101010101" pitchFamily="49" charset="-122"/>
                  </a:rPr>
                  <a:t>设卷积层的输出通道数为</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𝑜𝑢𝑡</m:t>
                        </m:r>
                      </m:sub>
                    </m:sSub>
                  </m:oMath>
                </a14:m>
                <a:endParaRPr lang="zh-CN" altLang="en-US" dirty="0"/>
              </a:p>
            </p:txBody>
          </p:sp>
        </mc:Choice>
        <mc:Fallback>
          <p:sp>
            <p:nvSpPr>
              <p:cNvPr id="6" name="文本框 5">
                <a:extLst>
                  <a:ext uri="{FF2B5EF4-FFF2-40B4-BE49-F238E27FC236}">
                    <a16:creationId xmlns:a16="http://schemas.microsoft.com/office/drawing/2014/main" id="{6235D415-400A-4B2B-A08D-B11F71FE1114}"/>
                  </a:ext>
                </a:extLst>
              </p:cNvPr>
              <p:cNvSpPr txBox="1">
                <a:spLocks noRot="1" noChangeAspect="1" noMove="1" noResize="1" noEditPoints="1" noAdjustHandles="1" noChangeArrowheads="1" noChangeShapeType="1" noTextEdit="1"/>
              </p:cNvSpPr>
              <p:nvPr/>
            </p:nvSpPr>
            <p:spPr>
              <a:xfrm>
                <a:off x="878188" y="1327385"/>
                <a:ext cx="3986989" cy="369332"/>
              </a:xfrm>
              <a:prstGeom prst="rect">
                <a:avLst/>
              </a:prstGeom>
              <a:blipFill>
                <a:blip r:embed="rId4"/>
                <a:stretch>
                  <a:fillRect l="-1223" t="-15000" b="-2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851C5F1-14B4-401F-98DD-8BB87AF60023}"/>
                  </a:ext>
                </a:extLst>
              </p:cNvPr>
              <p:cNvSpPr txBox="1"/>
              <p:nvPr/>
            </p:nvSpPr>
            <p:spPr>
              <a:xfrm>
                <a:off x="5263285" y="1327385"/>
                <a:ext cx="3773854" cy="2104038"/>
              </a:xfrm>
              <a:prstGeom prst="rect">
                <a:avLst/>
              </a:prstGeom>
              <a:noFill/>
            </p:spPr>
            <p:txBody>
              <a:bodyPr wrap="none" rtlCol="0">
                <a:spAutoFit/>
              </a:bodyPr>
              <a:lstStyle/>
              <a:p>
                <a:r>
                  <a:rPr lang="en-US" altLang="zh-CN" dirty="0"/>
                  <a:t>3</a:t>
                </a:r>
                <a:r>
                  <a:rPr lang="zh-CN" altLang="en-US" dirty="0"/>
                  <a:t>、</a:t>
                </a:r>
                <a:r>
                  <a:rPr lang="zh-CN" altLang="en-US" dirty="0">
                    <a:latin typeface="仿宋" panose="02010609060101010101" pitchFamily="49" charset="-122"/>
                    <a:ea typeface="仿宋" panose="02010609060101010101" pitchFamily="49" charset="-122"/>
                  </a:rPr>
                  <a:t>归一化处理：</a:t>
                </a:r>
                <a:endParaRPr lang="en-US" altLang="zh-CN" dirty="0">
                  <a:latin typeface="仿宋" panose="02010609060101010101" pitchFamily="49" charset="-122"/>
                  <a:ea typeface="仿宋" panose="02010609060101010101" pitchFamily="49" charset="-122"/>
                </a:endParaRPr>
              </a:p>
              <a:p>
                <a:pPr marL="742950" lvl="1"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幅度归一化</a:t>
                </a:r>
                <a:endParaRPr lang="en-US" altLang="zh-CN" dirty="0">
                  <a:latin typeface="仿宋" panose="02010609060101010101" pitchFamily="49" charset="-122"/>
                  <a:ea typeface="仿宋" panose="02010609060101010101" pitchFamily="49" charset="-122"/>
                </a:endParaRPr>
              </a:p>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𝑚</m:t>
                              </m:r>
                            </m:e>
                          </m:acc>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𝑘</m:t>
                              </m:r>
                            </m:sub>
                          </m:sSub>
                        </m:num>
                        <m:den>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𝑜𝑢𝑡</m:t>
                                  </m:r>
                                </m:sub>
                              </m:s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en>
                      </m:f>
                    </m:oMath>
                  </m:oMathPara>
                </a14:m>
                <a:endParaRPr lang="en-US" altLang="zh-CN" dirty="0"/>
              </a:p>
              <a:p>
                <a:pPr marL="742950" lvl="1" indent="-285750">
                  <a:buFont typeface="Arial" panose="020B0604020202020204" pitchFamily="34" charset="0"/>
                  <a:buChar char="•"/>
                </a:pPr>
                <a:r>
                  <a:rPr lang="zh-CN" altLang="en-US" dirty="0">
                    <a:latin typeface="仿宋" panose="02010609060101010101" pitchFamily="49" charset="-122"/>
                    <a:ea typeface="仿宋" panose="02010609060101010101" pitchFamily="49" charset="-122"/>
                  </a:rPr>
                  <a:t>梯度熵归一化</a:t>
                </a:r>
                <a:endParaRPr lang="en-US" altLang="zh-CN" dirty="0">
                  <a:latin typeface="仿宋" panose="02010609060101010101" pitchFamily="49" charset="-122"/>
                  <a:ea typeface="仿宋" panose="02010609060101010101" pitchFamily="49" charset="-122"/>
                </a:endParaRPr>
              </a:p>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𝑚</m:t>
                              </m:r>
                            </m:e>
                          </m:acc>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𝑘</m:t>
                              </m:r>
                            </m:sub>
                          </m:sSub>
                        </m:num>
                        <m:den>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h</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𝑜𝑢𝑡</m:t>
                                  </m:r>
                                </m:sub>
                              </m:s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en>
                      </m:f>
                    </m:oMath>
                  </m:oMathPara>
                </a14:m>
                <a:endParaRPr lang="zh-CN" altLang="en-US" dirty="0"/>
              </a:p>
            </p:txBody>
          </p:sp>
        </mc:Choice>
        <mc:Fallback>
          <p:sp>
            <p:nvSpPr>
              <p:cNvPr id="7" name="文本框 6">
                <a:extLst>
                  <a:ext uri="{FF2B5EF4-FFF2-40B4-BE49-F238E27FC236}">
                    <a16:creationId xmlns:a16="http://schemas.microsoft.com/office/drawing/2014/main" id="{C851C5F1-14B4-401F-98DD-8BB87AF60023}"/>
                  </a:ext>
                </a:extLst>
              </p:cNvPr>
              <p:cNvSpPr txBox="1">
                <a:spLocks noRot="1" noChangeAspect="1" noMove="1" noResize="1" noEditPoints="1" noAdjustHandles="1" noChangeArrowheads="1" noChangeShapeType="1" noTextEdit="1"/>
              </p:cNvSpPr>
              <p:nvPr/>
            </p:nvSpPr>
            <p:spPr>
              <a:xfrm>
                <a:off x="5263285" y="1327385"/>
                <a:ext cx="3773854" cy="2104038"/>
              </a:xfrm>
              <a:prstGeom prst="rect">
                <a:avLst/>
              </a:prstGeom>
              <a:blipFill>
                <a:blip r:embed="rId5"/>
                <a:stretch>
                  <a:fillRect l="-1292" t="-26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2F5846FB-0271-4E0B-80CA-9642E5E85760}"/>
                  </a:ext>
                </a:extLst>
              </p:cNvPr>
              <p:cNvSpPr txBox="1"/>
              <p:nvPr/>
            </p:nvSpPr>
            <p:spPr>
              <a:xfrm>
                <a:off x="5263285" y="3590807"/>
                <a:ext cx="3986989" cy="956480"/>
              </a:xfrm>
              <a:prstGeom prst="rect">
                <a:avLst/>
              </a:prstGeom>
              <a:noFill/>
            </p:spPr>
            <p:txBody>
              <a:bodyPr wrap="square">
                <a:spAutoFit/>
              </a:bodyPr>
              <a:lstStyle/>
              <a:p>
                <a:r>
                  <a:rPr lang="en-US" altLang="zh-CN" dirty="0"/>
                  <a:t>4</a:t>
                </a:r>
                <a:r>
                  <a:rPr lang="zh-CN" altLang="en-US" dirty="0"/>
                  <a:t>、</a:t>
                </a:r>
                <a:r>
                  <a:rPr lang="zh-CN" altLang="en-US" dirty="0">
                    <a:latin typeface="仿宋" panose="02010609060101010101" pitchFamily="49" charset="-122"/>
                    <a:ea typeface="仿宋" panose="02010609060101010101" pitchFamily="49" charset="-122"/>
                  </a:rPr>
                  <a:t>计算剪枝分数</a:t>
                </a:r>
                <a:endParaRPr lang="en-US" altLang="zh-CN" dirty="0">
                  <a:latin typeface="仿宋" panose="02010609060101010101" pitchFamily="49" charset="-122"/>
                  <a:ea typeface="仿宋" panose="02010609060101010101" pitchFamily="49" charset="-122"/>
                </a:endParaRPr>
              </a:p>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𝑚</m:t>
                              </m:r>
                            </m:e>
                          </m:acc>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h</m:t>
                              </m:r>
                            </m:e>
                          </m:acc>
                        </m:e>
                        <m:sub>
                          <m:r>
                            <a:rPr lang="en-US" altLang="zh-CN" b="0" i="1" smtClean="0">
                              <a:latin typeface="Cambria Math" panose="02040503050406030204" pitchFamily="18" charset="0"/>
                              <a:ea typeface="Cambria Math" panose="02040503050406030204" pitchFamily="18" charset="0"/>
                            </a:rPr>
                            <m:t>𝑘</m:t>
                          </m:r>
                        </m:sub>
                      </m:sSub>
                    </m:oMath>
                  </m:oMathPara>
                </a14:m>
                <a:endParaRPr lang="en-US" altLang="zh-CN" dirty="0"/>
              </a:p>
              <a:p>
                <a:endParaRPr lang="zh-CN" altLang="en-US" dirty="0"/>
              </a:p>
            </p:txBody>
          </p:sp>
        </mc:Choice>
        <mc:Fallback>
          <p:sp>
            <p:nvSpPr>
              <p:cNvPr id="8" name="文本框 7">
                <a:extLst>
                  <a:ext uri="{FF2B5EF4-FFF2-40B4-BE49-F238E27FC236}">
                    <a16:creationId xmlns:a16="http://schemas.microsoft.com/office/drawing/2014/main" id="{2F5846FB-0271-4E0B-80CA-9642E5E85760}"/>
                  </a:ext>
                </a:extLst>
              </p:cNvPr>
              <p:cNvSpPr txBox="1">
                <a:spLocks noRot="1" noChangeAspect="1" noMove="1" noResize="1" noEditPoints="1" noAdjustHandles="1" noChangeArrowheads="1" noChangeShapeType="1" noTextEdit="1"/>
              </p:cNvSpPr>
              <p:nvPr/>
            </p:nvSpPr>
            <p:spPr>
              <a:xfrm>
                <a:off x="5263285" y="3590807"/>
                <a:ext cx="3986989" cy="956480"/>
              </a:xfrm>
              <a:prstGeom prst="rect">
                <a:avLst/>
              </a:prstGeom>
              <a:blipFill>
                <a:blip r:embed="rId6"/>
                <a:stretch>
                  <a:fillRect l="-1223" t="-5096"/>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27FFEA65-AF2A-4864-A523-DC4D3BA9256F}"/>
              </a:ext>
            </a:extLst>
          </p:cNvPr>
          <p:cNvCxnSpPr>
            <a:cxnSpLocks/>
          </p:cNvCxnSpPr>
          <p:nvPr/>
        </p:nvCxnSpPr>
        <p:spPr>
          <a:xfrm>
            <a:off x="6945494" y="4244848"/>
            <a:ext cx="0" cy="229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8C58289B-1F9D-42DE-8240-EC5692BAB6AA}"/>
              </a:ext>
            </a:extLst>
          </p:cNvPr>
          <p:cNvSpPr txBox="1"/>
          <p:nvPr/>
        </p:nvSpPr>
        <p:spPr>
          <a:xfrm>
            <a:off x="5263285" y="4481338"/>
            <a:ext cx="5856050" cy="2374946"/>
          </a:xfrm>
          <a:prstGeom prst="rect">
            <a:avLst/>
          </a:prstGeom>
          <a:noFill/>
        </p:spPr>
        <p:txBody>
          <a:bodyPr wrap="square" rtlCol="0">
            <a:spAutoFit/>
          </a:bodyPr>
          <a:lstStyle/>
          <a:p>
            <a:pPr>
              <a:lnSpc>
                <a:spcPct val="120000"/>
              </a:lnSpc>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zh-CN" altLang="en-US" dirty="0">
                <a:latin typeface="仿宋" panose="02010609060101010101" pitchFamily="49" charset="-122"/>
                <a:ea typeface="仿宋" panose="02010609060101010101" pitchFamily="49" charset="-122"/>
              </a:rPr>
              <a:t>梯度幅值大小表示此通道对</a:t>
            </a:r>
            <a:r>
              <a:rPr lang="en-US" altLang="zh-CN" dirty="0">
                <a:latin typeface="Times New Roman" panose="02020603050405020304" pitchFamily="18" charset="0"/>
                <a:cs typeface="Times New Roman" panose="02020603050405020304" pitchFamily="18" charset="0"/>
              </a:rPr>
              <a:t>Loss</a:t>
            </a:r>
            <a:r>
              <a:rPr lang="zh-CN" altLang="en-US" dirty="0">
                <a:latin typeface="仿宋" panose="02010609060101010101" pitchFamily="49" charset="-122"/>
                <a:ea typeface="仿宋" panose="02010609060101010101" pitchFamily="49" charset="-122"/>
              </a:rPr>
              <a:t>的影响大小，梯度幅值越大表示删除此通道，</a:t>
            </a:r>
            <a:r>
              <a:rPr lang="en-US" altLang="zh-CN" dirty="0">
                <a:latin typeface="Times New Roman" panose="02020603050405020304" pitchFamily="18" charset="0"/>
                <a:cs typeface="Times New Roman" panose="02020603050405020304" pitchFamily="18" charset="0"/>
              </a:rPr>
              <a:t>Loss</a:t>
            </a:r>
            <a:r>
              <a:rPr lang="zh-CN" altLang="en-US" dirty="0">
                <a:latin typeface="仿宋" panose="02010609060101010101" pitchFamily="49" charset="-122"/>
                <a:ea typeface="仿宋" panose="02010609060101010101" pitchFamily="49" charset="-122"/>
              </a:rPr>
              <a:t>的变化将越大。</a:t>
            </a:r>
            <a:endParaRPr lang="en-US" altLang="zh-CN" dirty="0">
              <a:latin typeface="仿宋" panose="02010609060101010101" pitchFamily="49" charset="-122"/>
              <a:ea typeface="仿宋" panose="02010609060101010101" pitchFamily="49" charset="-122"/>
            </a:endParaRPr>
          </a:p>
          <a:p>
            <a:pPr>
              <a:lnSpc>
                <a:spcPct val="120000"/>
              </a:lnSpc>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zh-CN" altLang="en-US" dirty="0">
                <a:latin typeface="仿宋" panose="02010609060101010101" pitchFamily="49" charset="-122"/>
                <a:ea typeface="仿宋" panose="02010609060101010101" pitchFamily="49" charset="-122"/>
              </a:rPr>
              <a:t>熵表示此通道的混乱程度，熵越大，表示</a:t>
            </a:r>
            <a:r>
              <a:rPr lang="en-US" altLang="zh-CN" dirty="0">
                <a:latin typeface="Times New Roman" panose="02020603050405020304" pitchFamily="18" charset="0"/>
                <a:cs typeface="Times New Roman" panose="02020603050405020304" pitchFamily="18" charset="0"/>
              </a:rPr>
              <a:t>Loss</a:t>
            </a:r>
            <a:r>
              <a:rPr lang="zh-CN" altLang="en-US" dirty="0">
                <a:latin typeface="仿宋" panose="02010609060101010101" pitchFamily="49" charset="-122"/>
                <a:ea typeface="仿宋" panose="02010609060101010101" pitchFamily="49" charset="-122"/>
              </a:rPr>
              <a:t>对此通道中每个元素值的梯度大小都相似，因此可以认为此通道含有的信息非常混杂。</a:t>
            </a:r>
            <a:endParaRPr lang="en-US" altLang="zh-CN" dirty="0">
              <a:latin typeface="仿宋" panose="02010609060101010101" pitchFamily="49" charset="-122"/>
              <a:ea typeface="仿宋" panose="02010609060101010101" pitchFamily="49" charset="-122"/>
            </a:endParaRPr>
          </a:p>
          <a:p>
            <a:pPr>
              <a:lnSpc>
                <a:spcPct val="120000"/>
              </a:lnSpc>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zh-CN" altLang="en-US" dirty="0">
                <a:latin typeface="仿宋" panose="02010609060101010101" pitchFamily="49" charset="-122"/>
                <a:ea typeface="仿宋" panose="02010609060101010101" pitchFamily="49" charset="-122"/>
                <a:cs typeface="Times New Roman" panose="02020603050405020304" pitchFamily="18" charset="0"/>
              </a:rPr>
              <a:t>剪枝策略：</a:t>
            </a:r>
            <a:r>
              <a:rPr lang="zh-CN" altLang="en-US" dirty="0">
                <a:latin typeface="仿宋" panose="02010609060101010101" pitchFamily="49" charset="-122"/>
                <a:ea typeface="仿宋" panose="02010609060101010101" pitchFamily="49" charset="-122"/>
              </a:rPr>
              <a:t>选择梯度幅值较小但是梯度熵较大的通道进行剪枝</a:t>
            </a:r>
          </a:p>
        </p:txBody>
      </p:sp>
    </p:spTree>
    <p:extLst>
      <p:ext uri="{BB962C8B-B14F-4D97-AF65-F5344CB8AC3E}">
        <p14:creationId xmlns:p14="http://schemas.microsoft.com/office/powerpoint/2010/main" val="1072861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4A8F8-CCC2-4930-90B8-FA1B9AD1DBC2}"/>
              </a:ext>
            </a:extLst>
          </p:cNvPr>
          <p:cNvSpPr>
            <a:spLocks noGrp="1"/>
          </p:cNvSpPr>
          <p:nvPr>
            <p:ph type="title"/>
          </p:nvPr>
        </p:nvSpPr>
        <p:spPr/>
        <p:txBody>
          <a:bodyPr/>
          <a:lstStyle/>
          <a:p>
            <a:r>
              <a:rPr lang="zh-CN" altLang="en-US" dirty="0"/>
              <a:t>结果</a:t>
            </a:r>
          </a:p>
        </p:txBody>
      </p:sp>
      <p:sp>
        <p:nvSpPr>
          <p:cNvPr id="3" name="灯片编号占位符 2">
            <a:extLst>
              <a:ext uri="{FF2B5EF4-FFF2-40B4-BE49-F238E27FC236}">
                <a16:creationId xmlns:a16="http://schemas.microsoft.com/office/drawing/2014/main" id="{C2AAF3E9-01A7-4F76-B201-55BD0232BD49}"/>
              </a:ext>
            </a:extLst>
          </p:cNvPr>
          <p:cNvSpPr>
            <a:spLocks noGrp="1"/>
          </p:cNvSpPr>
          <p:nvPr>
            <p:ph type="sldNum" sz="quarter" idx="10"/>
          </p:nvPr>
        </p:nvSpPr>
        <p:spPr/>
        <p:txBody>
          <a:bodyPr/>
          <a:lstStyle/>
          <a:p>
            <a:r>
              <a:rPr lang="en-US" altLang="zh-CN" dirty="0"/>
              <a:t>17</a:t>
            </a:r>
            <a:endParaRPr lang="zh-CN" altLang="en-US" dirty="0"/>
          </a:p>
        </p:txBody>
      </p:sp>
      <p:pic>
        <p:nvPicPr>
          <p:cNvPr id="4" name="图片 3">
            <a:extLst>
              <a:ext uri="{FF2B5EF4-FFF2-40B4-BE49-F238E27FC236}">
                <a16:creationId xmlns:a16="http://schemas.microsoft.com/office/drawing/2014/main" id="{0CFE415B-5C8C-49C9-AD20-BF5677C0BCA9}"/>
              </a:ext>
            </a:extLst>
          </p:cNvPr>
          <p:cNvPicPr>
            <a:picLocks noChangeAspect="1"/>
          </p:cNvPicPr>
          <p:nvPr/>
        </p:nvPicPr>
        <p:blipFill>
          <a:blip r:embed="rId2"/>
          <a:stretch>
            <a:fillRect/>
          </a:stretch>
        </p:blipFill>
        <p:spPr>
          <a:xfrm>
            <a:off x="470077" y="1965279"/>
            <a:ext cx="6143622" cy="3937109"/>
          </a:xfrm>
          <a:prstGeom prst="rect">
            <a:avLst/>
          </a:prstGeom>
        </p:spPr>
      </p:pic>
      <p:pic>
        <p:nvPicPr>
          <p:cNvPr id="6" name="图片 5">
            <a:extLst>
              <a:ext uri="{FF2B5EF4-FFF2-40B4-BE49-F238E27FC236}">
                <a16:creationId xmlns:a16="http://schemas.microsoft.com/office/drawing/2014/main" id="{ECE0684D-8A07-45A0-9579-BC9698944586}"/>
              </a:ext>
            </a:extLst>
          </p:cNvPr>
          <p:cNvPicPr>
            <a:picLocks noChangeAspect="1"/>
          </p:cNvPicPr>
          <p:nvPr/>
        </p:nvPicPr>
        <p:blipFill rotWithShape="1">
          <a:blip r:embed="rId3"/>
          <a:srcRect t="314" b="-2"/>
          <a:stretch/>
        </p:blipFill>
        <p:spPr>
          <a:xfrm>
            <a:off x="7225030" y="3933834"/>
            <a:ext cx="3843923" cy="2758580"/>
          </a:xfrm>
          <a:prstGeom prst="rect">
            <a:avLst/>
          </a:prstGeom>
        </p:spPr>
      </p:pic>
      <p:pic>
        <p:nvPicPr>
          <p:cNvPr id="7" name="图片 6">
            <a:extLst>
              <a:ext uri="{FF2B5EF4-FFF2-40B4-BE49-F238E27FC236}">
                <a16:creationId xmlns:a16="http://schemas.microsoft.com/office/drawing/2014/main" id="{2AD67C6F-ECC9-422F-B38D-FBA1328C1588}"/>
              </a:ext>
            </a:extLst>
          </p:cNvPr>
          <p:cNvPicPr>
            <a:picLocks noChangeAspect="1"/>
          </p:cNvPicPr>
          <p:nvPr/>
        </p:nvPicPr>
        <p:blipFill>
          <a:blip r:embed="rId4"/>
          <a:stretch>
            <a:fillRect/>
          </a:stretch>
        </p:blipFill>
        <p:spPr>
          <a:xfrm>
            <a:off x="7225030" y="1120793"/>
            <a:ext cx="3838898" cy="2758580"/>
          </a:xfrm>
          <a:prstGeom prst="rect">
            <a:avLst/>
          </a:prstGeom>
        </p:spPr>
      </p:pic>
    </p:spTree>
    <p:extLst>
      <p:ext uri="{BB962C8B-B14F-4D97-AF65-F5344CB8AC3E}">
        <p14:creationId xmlns:p14="http://schemas.microsoft.com/office/powerpoint/2010/main" val="4237760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alphaModFix amt="5000"/>
          </a:blip>
          <a:stretch>
            <a:fillRect/>
          </a:stretch>
        </p:blipFill>
        <p:spPr>
          <a:xfrm>
            <a:off x="5788681" y="729128"/>
            <a:ext cx="7542908" cy="7576884"/>
          </a:xfrm>
          <a:prstGeom prst="rect">
            <a:avLst/>
          </a:prstGeom>
        </p:spPr>
      </p:pic>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9505526" y="120573"/>
            <a:ext cx="2408767" cy="700483"/>
          </a:xfrm>
          <a:prstGeom prst="rect">
            <a:avLst/>
          </a:prstGeom>
        </p:spPr>
      </p:pic>
      <p:pic>
        <p:nvPicPr>
          <p:cNvPr id="5" name="图片 4"/>
          <p:cNvPicPr>
            <a:picLocks noChangeAspect="1"/>
          </p:cNvPicPr>
          <p:nvPr/>
        </p:nvPicPr>
        <p:blipFill rotWithShape="1">
          <a:blip r:embed="rId5">
            <a:clrChange>
              <a:clrFrom>
                <a:srgbClr val="FFFFFF"/>
              </a:clrFrom>
              <a:clrTo>
                <a:srgbClr val="FFFFFF">
                  <a:alpha val="0"/>
                </a:srgbClr>
              </a:clrTo>
            </a:clrChange>
          </a:blip>
          <a:srcRect l="8187" t="14763" r="12838" b="15629"/>
          <a:stretch>
            <a:fillRect/>
          </a:stretch>
        </p:blipFill>
        <p:spPr>
          <a:xfrm>
            <a:off x="7273343" y="117936"/>
            <a:ext cx="2113973" cy="703120"/>
          </a:xfrm>
          <a:prstGeom prst="rect">
            <a:avLst/>
          </a:prstGeom>
        </p:spPr>
      </p:pic>
      <p:sp>
        <p:nvSpPr>
          <p:cNvPr id="13" name="文本框 9">
            <a:extLst>
              <a:ext uri="{FF2B5EF4-FFF2-40B4-BE49-F238E27FC236}">
                <a16:creationId xmlns:a16="http://schemas.microsoft.com/office/drawing/2014/main" id="{38AC7C6B-25DA-435B-90C6-FBFFBDC54635}"/>
              </a:ext>
            </a:extLst>
          </p:cNvPr>
          <p:cNvSpPr txBox="1"/>
          <p:nvPr/>
        </p:nvSpPr>
        <p:spPr>
          <a:xfrm>
            <a:off x="2717282" y="2172117"/>
            <a:ext cx="6615665" cy="26043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hangingPunct="0">
              <a:lnSpc>
                <a:spcPct val="130000"/>
              </a:lnSpc>
            </a:pPr>
            <a:r>
              <a:rPr lang="zh-CN" altLang="en-US" sz="6600" spc="100" dirty="0">
                <a:solidFill>
                  <a:srgbClr val="203864"/>
                </a:solidFill>
                <a:latin typeface="微软雅黑" panose="020B0503020204020204" pitchFamily="34" charset="-122"/>
                <a:ea typeface="微软雅黑" panose="020B0503020204020204" pitchFamily="34" charset="-122"/>
              </a:rPr>
              <a:t>谢谢</a:t>
            </a:r>
          </a:p>
          <a:p>
            <a:pPr algn="ctr" hangingPunct="0">
              <a:lnSpc>
                <a:spcPct val="130000"/>
              </a:lnSpc>
            </a:pPr>
            <a:r>
              <a:rPr lang="en-US" altLang="zh-CN" sz="6600" spc="100" dirty="0">
                <a:solidFill>
                  <a:srgbClr val="203864"/>
                </a:solidFill>
                <a:latin typeface="微软雅黑" panose="020B0503020204020204" pitchFamily="34" charset="-122"/>
                <a:ea typeface="微软雅黑" panose="020B0503020204020204" pitchFamily="34" charset="-122"/>
              </a:rPr>
              <a:t>Thanks</a:t>
            </a:r>
            <a:endParaRPr lang="zh-CN" altLang="en-US" sz="6600" spc="100" dirty="0">
              <a:solidFill>
                <a:srgbClr val="2038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7060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1C3A3-1686-4189-B4F6-6F939A1DD538}"/>
              </a:ext>
            </a:extLst>
          </p:cNvPr>
          <p:cNvSpPr>
            <a:spLocks noGrp="1"/>
          </p:cNvSpPr>
          <p:nvPr>
            <p:ph type="title"/>
          </p:nvPr>
        </p:nvSpPr>
        <p:spPr/>
        <p:txBody>
          <a:bodyPr/>
          <a:lstStyle/>
          <a:p>
            <a:r>
              <a:rPr lang="zh-CN" altLang="en-US" dirty="0"/>
              <a:t>背景</a:t>
            </a:r>
          </a:p>
        </p:txBody>
      </p:sp>
      <p:sp>
        <p:nvSpPr>
          <p:cNvPr id="3" name="灯片编号占位符 2">
            <a:extLst>
              <a:ext uri="{FF2B5EF4-FFF2-40B4-BE49-F238E27FC236}">
                <a16:creationId xmlns:a16="http://schemas.microsoft.com/office/drawing/2014/main" id="{0E0C5B23-0B43-4435-97C9-1ABC22E1AF97}"/>
              </a:ext>
            </a:extLst>
          </p:cNvPr>
          <p:cNvSpPr>
            <a:spLocks noGrp="1"/>
          </p:cNvSpPr>
          <p:nvPr>
            <p:ph type="sldNum" sz="quarter" idx="10"/>
          </p:nvPr>
        </p:nvSpPr>
        <p:spPr/>
        <p:txBody>
          <a:bodyPr/>
          <a:lstStyle/>
          <a:p>
            <a:r>
              <a:rPr lang="en-US" altLang="zh-CN" dirty="0"/>
              <a:t>1</a:t>
            </a:r>
            <a:endParaRPr lang="zh-CN" altLang="en-US" dirty="0"/>
          </a:p>
        </p:txBody>
      </p:sp>
      <p:sp>
        <p:nvSpPr>
          <p:cNvPr id="4" name="文本框 3">
            <a:extLst>
              <a:ext uri="{FF2B5EF4-FFF2-40B4-BE49-F238E27FC236}">
                <a16:creationId xmlns:a16="http://schemas.microsoft.com/office/drawing/2014/main" id="{B78A2F3A-99EB-4288-B848-D932558DA2C4}"/>
              </a:ext>
            </a:extLst>
          </p:cNvPr>
          <p:cNvSpPr txBox="1"/>
          <p:nvPr/>
        </p:nvSpPr>
        <p:spPr>
          <a:xfrm>
            <a:off x="742040" y="1616458"/>
            <a:ext cx="10629900" cy="128625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dirty="0">
                <a:latin typeface="宋体" panose="02010600030101010101" pitchFamily="2" charset="-122"/>
                <a:ea typeface="宋体" panose="02010600030101010101" pitchFamily="2" charset="-122"/>
              </a:rPr>
              <a:t>基于加密的认证方案：例如基于挑战</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响应协议的认证方案，核心在于预共享密钥。但受限于物联网设备的计算能力和能耗约束。</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Wingdings" panose="05000000000000000000" pitchFamily="2" charset="2"/>
              <a:buChar char="p"/>
            </a:pPr>
            <a:r>
              <a:rPr lang="zh-CN" altLang="en-US" dirty="0">
                <a:latin typeface="宋体" panose="02010600030101010101" pitchFamily="2" charset="-122"/>
                <a:ea typeface="宋体" panose="02010600030101010101" pitchFamily="2" charset="-122"/>
              </a:rPr>
              <a:t>基于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MAC</a:t>
            </a:r>
            <a:r>
              <a:rPr lang="zh-CN" altLang="en-US" dirty="0">
                <a:latin typeface="宋体" panose="02010600030101010101" pitchFamily="2" charset="-122"/>
                <a:ea typeface="宋体" panose="02010600030101010101" pitchFamily="2" charset="-122"/>
              </a:rPr>
              <a:t>地址的认证方案：由于</a:t>
            </a:r>
            <a:r>
              <a:rPr lang="en-US" altLang="zh-CN" dirty="0">
                <a:latin typeface="Times New Roman" panose="02020603050405020304" pitchFamily="18" charset="0"/>
                <a:ea typeface="宋体" panose="02010600030101010101" pitchFamily="2" charset="-122"/>
                <a:cs typeface="Times New Roman" panose="02020603050405020304" pitchFamily="18" charset="0"/>
              </a:rPr>
              <a:t>MAC</a:t>
            </a:r>
            <a:r>
              <a:rPr lang="zh-CN" altLang="en-US" dirty="0">
                <a:latin typeface="宋体" panose="02010600030101010101" pitchFamily="2" charset="-122"/>
                <a:ea typeface="宋体" panose="02010600030101010101" pitchFamily="2" charset="-122"/>
              </a:rPr>
              <a:t>地址易被篡改，安全性较低。</a:t>
            </a:r>
          </a:p>
        </p:txBody>
      </p:sp>
      <p:sp>
        <p:nvSpPr>
          <p:cNvPr id="5" name="文本框 4">
            <a:extLst>
              <a:ext uri="{FF2B5EF4-FFF2-40B4-BE49-F238E27FC236}">
                <a16:creationId xmlns:a16="http://schemas.microsoft.com/office/drawing/2014/main" id="{578507B2-7F1A-4929-AB7E-93430739E03B}"/>
              </a:ext>
            </a:extLst>
          </p:cNvPr>
          <p:cNvSpPr txBox="1"/>
          <p:nvPr/>
        </p:nvSpPr>
        <p:spPr>
          <a:xfrm>
            <a:off x="367548" y="3713034"/>
            <a:ext cx="7448550" cy="2554482"/>
          </a:xfrm>
          <a:prstGeom prst="rect">
            <a:avLst/>
          </a:prstGeom>
          <a:noFill/>
        </p:spPr>
        <p:txBody>
          <a:bodyPr wrap="square">
            <a:spAutoFit/>
          </a:bodyPr>
          <a:lstStyle/>
          <a:p>
            <a:pPr marL="684900" indent="-342900" algn="just" hangingPunct="0">
              <a:lnSpc>
                <a:spcPct val="120000"/>
              </a:lnSpc>
              <a:spcAft>
                <a:spcPts val="400"/>
              </a:spcAft>
              <a:buFont typeface="+mj-lt"/>
              <a:buAutoNum type="arabicPeriod"/>
            </a:pPr>
            <a:r>
              <a:rPr lang="zh-CN" altLang="en-US" spc="150" dirty="0">
                <a:latin typeface="宋体" panose="02010600030101010101" pitchFamily="2" charset="-122"/>
                <a:ea typeface="宋体" panose="02010600030101010101" pitchFamily="2" charset="-122"/>
                <a:cs typeface="Arial" panose="020B0604020202020204" pitchFamily="34" charset="0"/>
              </a:rPr>
              <a:t>固有 </a:t>
            </a:r>
            <a:r>
              <a:rPr lang="en-US" altLang="zh-CN" spc="150" dirty="0">
                <a:latin typeface="宋体" panose="02010600030101010101" pitchFamily="2" charset="-122"/>
                <a:ea typeface="宋体" panose="02010600030101010101" pitchFamily="2" charset="-122"/>
                <a:cs typeface="Arial" panose="020B0604020202020204" pitchFamily="34" charset="0"/>
              </a:rPr>
              <a:t>—— </a:t>
            </a:r>
            <a:r>
              <a:rPr lang="zh-CN" altLang="en-US" spc="150" dirty="0">
                <a:latin typeface="宋体" panose="02010600030101010101" pitchFamily="2" charset="-122"/>
                <a:ea typeface="宋体" panose="02010600030101010101" pitchFamily="2" charset="-122"/>
                <a:cs typeface="Arial" panose="020B0604020202020204" pitchFamily="34" charset="0"/>
              </a:rPr>
              <a:t>每台辐射源设备都具有用于其识别的指纹特征</a:t>
            </a:r>
            <a:endParaRPr lang="en-US" altLang="zh-CN" spc="150" dirty="0">
              <a:latin typeface="宋体" panose="02010600030101010101" pitchFamily="2" charset="-122"/>
              <a:ea typeface="宋体" panose="02010600030101010101" pitchFamily="2" charset="-122"/>
              <a:cs typeface="Arial" panose="020B0604020202020204" pitchFamily="34" charset="0"/>
            </a:endParaRPr>
          </a:p>
          <a:p>
            <a:pPr marL="684900" indent="-342900" algn="just" hangingPunct="0">
              <a:lnSpc>
                <a:spcPct val="120000"/>
              </a:lnSpc>
              <a:spcAft>
                <a:spcPts val="400"/>
              </a:spcAft>
              <a:buFont typeface="+mj-lt"/>
              <a:buAutoNum type="arabicPeriod"/>
            </a:pPr>
            <a:r>
              <a:rPr lang="zh-CN" altLang="en-US" spc="150" dirty="0">
                <a:latin typeface="宋体" panose="02010600030101010101" pitchFamily="2" charset="-122"/>
                <a:ea typeface="宋体" panose="02010600030101010101" pitchFamily="2" charset="-122"/>
                <a:cs typeface="Arial" panose="020B0604020202020204" pitchFamily="34" charset="0"/>
              </a:rPr>
              <a:t>不可伪造 </a:t>
            </a:r>
            <a:r>
              <a:rPr lang="en-US" altLang="zh-CN" spc="150" dirty="0">
                <a:latin typeface="宋体" panose="02010600030101010101" pitchFamily="2" charset="-122"/>
                <a:ea typeface="宋体" panose="02010600030101010101" pitchFamily="2" charset="-122"/>
                <a:cs typeface="Arial" panose="020B0604020202020204" pitchFamily="34" charset="0"/>
              </a:rPr>
              <a:t>—— </a:t>
            </a:r>
            <a:r>
              <a:rPr lang="zh-CN" altLang="en-US" spc="150" dirty="0">
                <a:latin typeface="宋体" panose="02010600030101010101" pitchFamily="2" charset="-122"/>
                <a:ea typeface="宋体" panose="02010600030101010101" pitchFamily="2" charset="-122"/>
                <a:cs typeface="Arial" panose="020B0604020202020204" pitchFamily="34" charset="0"/>
              </a:rPr>
              <a:t>由于射频指纹由多元器件工差特性综合构成，因此难以复制或伪造</a:t>
            </a:r>
            <a:endParaRPr lang="en-US" altLang="zh-CN" spc="150" dirty="0">
              <a:latin typeface="宋体" panose="02010600030101010101" pitchFamily="2" charset="-122"/>
              <a:ea typeface="宋体" panose="02010600030101010101" pitchFamily="2" charset="-122"/>
              <a:cs typeface="Arial" panose="020B0604020202020204" pitchFamily="34" charset="0"/>
            </a:endParaRPr>
          </a:p>
          <a:p>
            <a:pPr marL="684900" indent="-342900" algn="just" hangingPunct="0">
              <a:lnSpc>
                <a:spcPct val="120000"/>
              </a:lnSpc>
              <a:spcAft>
                <a:spcPts val="600"/>
              </a:spcAft>
              <a:buFont typeface="+mj-lt"/>
              <a:buAutoNum type="arabicPeriod"/>
            </a:pPr>
            <a:r>
              <a:rPr lang="zh-CN" altLang="en-US" spc="150" dirty="0">
                <a:latin typeface="宋体" panose="02010600030101010101" pitchFamily="2" charset="-122"/>
                <a:ea typeface="宋体" panose="02010600030101010101" pitchFamily="2" charset="-122"/>
                <a:cs typeface="Arial" panose="020B0604020202020204" pitchFamily="34" charset="0"/>
              </a:rPr>
              <a:t>难以改变 </a:t>
            </a:r>
            <a:r>
              <a:rPr lang="en-US" altLang="zh-CN" spc="150" dirty="0">
                <a:latin typeface="宋体" panose="02010600030101010101" pitchFamily="2" charset="-122"/>
                <a:ea typeface="宋体" panose="02010600030101010101" pitchFamily="2" charset="-122"/>
                <a:cs typeface="Arial" panose="020B0604020202020204" pitchFamily="34" charset="0"/>
              </a:rPr>
              <a:t>—— </a:t>
            </a:r>
            <a:r>
              <a:rPr lang="zh-CN" altLang="en-US" spc="150" dirty="0">
                <a:latin typeface="宋体" panose="02010600030101010101" pitchFamily="2" charset="-122"/>
                <a:ea typeface="宋体" panose="02010600030101010101" pitchFamily="2" charset="-122"/>
                <a:cs typeface="Arial" panose="020B0604020202020204" pitchFamily="34" charset="0"/>
              </a:rPr>
              <a:t>元器件出厂带有的工差一旦固定，对应的射频指纹特性就已经固定</a:t>
            </a:r>
            <a:endParaRPr lang="en-US" altLang="zh-CN" spc="150" dirty="0">
              <a:latin typeface="宋体" panose="02010600030101010101" pitchFamily="2" charset="-122"/>
              <a:ea typeface="宋体" panose="02010600030101010101" pitchFamily="2" charset="-122"/>
              <a:cs typeface="Arial" panose="020B0604020202020204" pitchFamily="34" charset="0"/>
            </a:endParaRPr>
          </a:p>
          <a:p>
            <a:pPr marL="684900" indent="-342900" algn="just" hangingPunct="0">
              <a:lnSpc>
                <a:spcPct val="120000"/>
              </a:lnSpc>
              <a:spcAft>
                <a:spcPts val="1200"/>
              </a:spcAft>
              <a:buFont typeface="+mj-lt"/>
              <a:buAutoNum type="arabicPeriod"/>
            </a:pPr>
            <a:r>
              <a:rPr lang="zh-CN" altLang="en-US" spc="150" dirty="0">
                <a:latin typeface="宋体" panose="02010600030101010101" pitchFamily="2" charset="-122"/>
                <a:ea typeface="宋体" panose="02010600030101010101" pitchFamily="2" charset="-122"/>
                <a:cs typeface="Arial" panose="020B0604020202020204" pitchFamily="34" charset="0"/>
              </a:rPr>
              <a:t>独有 </a:t>
            </a:r>
            <a:r>
              <a:rPr lang="en-US" altLang="zh-CN" spc="150" dirty="0">
                <a:latin typeface="宋体" panose="02010600030101010101" pitchFamily="2" charset="-122"/>
                <a:ea typeface="宋体" panose="02010600030101010101" pitchFamily="2" charset="-122"/>
                <a:cs typeface="Arial" panose="020B0604020202020204" pitchFamily="34" charset="0"/>
              </a:rPr>
              <a:t>—— </a:t>
            </a:r>
            <a:r>
              <a:rPr lang="zh-CN" altLang="en-US" spc="150" dirty="0">
                <a:latin typeface="宋体" panose="02010600030101010101" pitchFamily="2" charset="-122"/>
                <a:ea typeface="宋体" panose="02010600030101010101" pitchFamily="2" charset="-122"/>
                <a:cs typeface="Arial" panose="020B0604020202020204" pitchFamily="34" charset="0"/>
              </a:rPr>
              <a:t>每台辐射源设备的射频指纹都不相同，具有唯一性</a:t>
            </a:r>
            <a:endParaRPr lang="en-US" altLang="zh-CN" spc="150" dirty="0">
              <a:latin typeface="宋体" panose="02010600030101010101" pitchFamily="2" charset="-122"/>
              <a:ea typeface="宋体" panose="02010600030101010101" pitchFamily="2" charset="-122"/>
              <a:cs typeface="Arial" panose="020B0604020202020204" pitchFamily="34" charset="0"/>
            </a:endParaRPr>
          </a:p>
        </p:txBody>
      </p:sp>
      <p:sp>
        <p:nvSpPr>
          <p:cNvPr id="7" name="文本框 6">
            <a:extLst>
              <a:ext uri="{FF2B5EF4-FFF2-40B4-BE49-F238E27FC236}">
                <a16:creationId xmlns:a16="http://schemas.microsoft.com/office/drawing/2014/main" id="{E3BAB8FA-CA26-4486-82FE-DA36600CB47F}"/>
              </a:ext>
            </a:extLst>
          </p:cNvPr>
          <p:cNvSpPr txBox="1"/>
          <p:nvPr/>
        </p:nvSpPr>
        <p:spPr>
          <a:xfrm>
            <a:off x="477227" y="3153346"/>
            <a:ext cx="9441737" cy="396134"/>
          </a:xfrm>
          <a:prstGeom prst="rect">
            <a:avLst/>
          </a:prstGeom>
          <a:noFill/>
        </p:spPr>
        <p:txBody>
          <a:bodyPr wrap="square">
            <a:spAutoFit/>
          </a:bodyPr>
          <a:lstStyle/>
          <a:p>
            <a:pPr algn="just" hangingPunct="0">
              <a:lnSpc>
                <a:spcPct val="120000"/>
              </a:lnSpc>
              <a:spcAft>
                <a:spcPts val="600"/>
              </a:spcAft>
            </a:pPr>
            <a:r>
              <a:rPr lang="zh-CN" altLang="en-US" sz="1800" b="1" spc="150" dirty="0">
                <a:latin typeface="Arial" panose="020B0604020202020204" pitchFamily="34" charset="0"/>
                <a:ea typeface="Microsoft YaHei" panose="020B0503020204020204" pitchFamily="34" charset="-122"/>
                <a:cs typeface="Arial" panose="020B0604020202020204" pitchFamily="34" charset="0"/>
              </a:rPr>
              <a:t>射频指纹</a:t>
            </a:r>
            <a:r>
              <a:rPr lang="zh-CN" altLang="en-US" sz="1800" spc="150" dirty="0">
                <a:latin typeface="Arial" panose="020B0604020202020204" pitchFamily="34" charset="0"/>
                <a:ea typeface="Microsoft YaHei" panose="020B0503020204020204" pitchFamily="34" charset="-122"/>
                <a:cs typeface="Arial" panose="020B0604020202020204" pitchFamily="34" charset="0"/>
              </a:rPr>
              <a:t>：</a:t>
            </a:r>
            <a:r>
              <a:rPr lang="zh-CN" altLang="en-US" spc="150" dirty="0">
                <a:latin typeface="Arial" panose="020B0604020202020204" pitchFamily="34" charset="0"/>
                <a:ea typeface="Microsoft YaHei" panose="020B0503020204020204" pitchFamily="34" charset="-122"/>
                <a:cs typeface="Arial" panose="020B0604020202020204" pitchFamily="34" charset="0"/>
              </a:rPr>
              <a:t>发射机</a:t>
            </a:r>
            <a:r>
              <a:rPr lang="zh-CN" altLang="en-US" sz="1800" spc="150" dirty="0">
                <a:latin typeface="Arial" panose="020B0604020202020204" pitchFamily="34" charset="0"/>
                <a:ea typeface="Microsoft YaHei" panose="020B0503020204020204" pitchFamily="34" charset="-122"/>
                <a:cs typeface="Arial" panose="020B0604020202020204" pitchFamily="34" charset="0"/>
              </a:rPr>
              <a:t>设备固有的、不可伪造的、难以改变的独有特征（位置无关特征）</a:t>
            </a:r>
            <a:endParaRPr lang="en-US" altLang="zh-CN" sz="18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69B10FB7-A1F5-4AE8-B916-C53DE9F405C9}"/>
              </a:ext>
            </a:extLst>
          </p:cNvPr>
          <p:cNvSpPr txBox="1"/>
          <p:nvPr/>
        </p:nvSpPr>
        <p:spPr>
          <a:xfrm>
            <a:off x="614680" y="1253582"/>
            <a:ext cx="60977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传统通信安全手段：</a:t>
            </a:r>
            <a:endParaRPr lang="en-US" altLang="zh-CN"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C22BD2BF-8AD5-44B2-A17D-5B46FE0754DB}"/>
              </a:ext>
            </a:extLst>
          </p:cNvPr>
          <p:cNvSpPr txBox="1"/>
          <p:nvPr/>
        </p:nvSpPr>
        <p:spPr>
          <a:xfrm>
            <a:off x="8820254" y="4213422"/>
            <a:ext cx="3243196" cy="1504386"/>
          </a:xfrm>
          <a:prstGeom prst="rect">
            <a:avLst/>
          </a:prstGeom>
          <a:noFill/>
        </p:spPr>
        <p:txBody>
          <a:bodyPr wrap="none" rtlCol="0">
            <a:spAutoFit/>
          </a:bodyPr>
          <a:lstStyle/>
          <a:p>
            <a:pPr marL="285750" indent="-285750">
              <a:lnSpc>
                <a:spcPct val="130000"/>
              </a:lnSpc>
              <a:buFont typeface="Wingdings" panose="05000000000000000000" pitchFamily="2" charset="2"/>
              <a:buChar char="l"/>
            </a:pPr>
            <a:r>
              <a:rPr lang="zh-CN" altLang="en-US" dirty="0"/>
              <a:t>物联网安全中的应用</a:t>
            </a:r>
            <a:endParaRPr lang="en-US" altLang="zh-CN" dirty="0"/>
          </a:p>
          <a:p>
            <a:pPr marL="285750" indent="-285750">
              <a:lnSpc>
                <a:spcPct val="130000"/>
              </a:lnSpc>
              <a:buFont typeface="Wingdings" panose="05000000000000000000" pitchFamily="2" charset="2"/>
              <a:buChar char="l"/>
            </a:pPr>
            <a:r>
              <a:rPr lang="zh-CN" altLang="en-US" dirty="0"/>
              <a:t>无线通信设备认证中的应用</a:t>
            </a:r>
            <a:endParaRPr lang="en-US" altLang="zh-CN" dirty="0"/>
          </a:p>
          <a:p>
            <a:pPr marL="285750" indent="-285750">
              <a:lnSpc>
                <a:spcPct val="130000"/>
              </a:lnSpc>
              <a:buFont typeface="Wingdings" panose="05000000000000000000" pitchFamily="2" charset="2"/>
              <a:buChar char="l"/>
            </a:pPr>
            <a:r>
              <a:rPr lang="zh-CN" altLang="en-US" dirty="0"/>
              <a:t>无人机防护中的应用</a:t>
            </a:r>
            <a:endParaRPr lang="en-US" altLang="zh-CN" dirty="0"/>
          </a:p>
          <a:p>
            <a:pPr marL="285750" indent="-285750">
              <a:lnSpc>
                <a:spcPct val="130000"/>
              </a:lnSpc>
              <a:buFont typeface="Wingdings" panose="05000000000000000000" pitchFamily="2" charset="2"/>
              <a:buChar char="l"/>
            </a:pPr>
            <a:r>
              <a:rPr lang="zh-CN" altLang="en-US" dirty="0"/>
              <a:t>智慧城市中的应用</a:t>
            </a:r>
          </a:p>
        </p:txBody>
      </p:sp>
      <p:sp>
        <p:nvSpPr>
          <p:cNvPr id="10" name="箭头: 右 9">
            <a:extLst>
              <a:ext uri="{FF2B5EF4-FFF2-40B4-BE49-F238E27FC236}">
                <a16:creationId xmlns:a16="http://schemas.microsoft.com/office/drawing/2014/main" id="{D88AEB1D-C3D3-4BD1-850C-A6435770F8D7}"/>
              </a:ext>
            </a:extLst>
          </p:cNvPr>
          <p:cNvSpPr/>
          <p:nvPr/>
        </p:nvSpPr>
        <p:spPr>
          <a:xfrm>
            <a:off x="7982857" y="4601029"/>
            <a:ext cx="595086" cy="5225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593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82A38-FBC0-4153-BB36-8AA7A5923968}"/>
              </a:ext>
            </a:extLst>
          </p:cNvPr>
          <p:cNvSpPr>
            <a:spLocks noGrp="1"/>
          </p:cNvSpPr>
          <p:nvPr>
            <p:ph type="title"/>
          </p:nvPr>
        </p:nvSpPr>
        <p:spPr/>
        <p:txBody>
          <a:bodyPr/>
          <a:lstStyle/>
          <a:p>
            <a:r>
              <a:rPr lang="zh-CN" altLang="en-US" dirty="0"/>
              <a:t>背景</a:t>
            </a:r>
          </a:p>
        </p:txBody>
      </p:sp>
      <p:sp>
        <p:nvSpPr>
          <p:cNvPr id="3" name="灯片编号占位符 2">
            <a:extLst>
              <a:ext uri="{FF2B5EF4-FFF2-40B4-BE49-F238E27FC236}">
                <a16:creationId xmlns:a16="http://schemas.microsoft.com/office/drawing/2014/main" id="{EE49C2BC-9FE3-41D6-A836-478932282DF7}"/>
              </a:ext>
            </a:extLst>
          </p:cNvPr>
          <p:cNvSpPr>
            <a:spLocks noGrp="1"/>
          </p:cNvSpPr>
          <p:nvPr>
            <p:ph type="sldNum" sz="quarter" idx="10"/>
          </p:nvPr>
        </p:nvSpPr>
        <p:spPr/>
        <p:txBody>
          <a:bodyPr/>
          <a:lstStyle/>
          <a:p>
            <a:r>
              <a:rPr lang="en-US" altLang="zh-CN" dirty="0"/>
              <a:t>2</a:t>
            </a:r>
            <a:endParaRPr lang="zh-CN" altLang="en-US" dirty="0"/>
          </a:p>
        </p:txBody>
      </p:sp>
      <p:pic>
        <p:nvPicPr>
          <p:cNvPr id="4" name="图片 3">
            <a:extLst>
              <a:ext uri="{FF2B5EF4-FFF2-40B4-BE49-F238E27FC236}">
                <a16:creationId xmlns:a16="http://schemas.microsoft.com/office/drawing/2014/main" id="{135D174C-BAD3-4D85-8385-96FE637CEF63}"/>
              </a:ext>
            </a:extLst>
          </p:cNvPr>
          <p:cNvPicPr>
            <a:picLocks noChangeAspect="1"/>
          </p:cNvPicPr>
          <p:nvPr/>
        </p:nvPicPr>
        <p:blipFill>
          <a:blip r:embed="rId3"/>
          <a:stretch>
            <a:fillRect/>
          </a:stretch>
        </p:blipFill>
        <p:spPr>
          <a:xfrm>
            <a:off x="1396340" y="2001795"/>
            <a:ext cx="9399320" cy="4653005"/>
          </a:xfrm>
          <a:prstGeom prst="rect">
            <a:avLst/>
          </a:prstGeom>
        </p:spPr>
      </p:pic>
      <p:sp>
        <p:nvSpPr>
          <p:cNvPr id="5" name="文本框 4">
            <a:extLst>
              <a:ext uri="{FF2B5EF4-FFF2-40B4-BE49-F238E27FC236}">
                <a16:creationId xmlns:a16="http://schemas.microsoft.com/office/drawing/2014/main" id="{89B193A9-0498-4E51-9AF9-2FDF269CDF23}"/>
              </a:ext>
            </a:extLst>
          </p:cNvPr>
          <p:cNvSpPr txBox="1"/>
          <p:nvPr/>
        </p:nvSpPr>
        <p:spPr>
          <a:xfrm>
            <a:off x="628042" y="1236789"/>
            <a:ext cx="6628738"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射频指纹产生、传播和接收过程中的影响因素</a:t>
            </a:r>
          </a:p>
        </p:txBody>
      </p:sp>
    </p:spTree>
    <p:extLst>
      <p:ext uri="{BB962C8B-B14F-4D97-AF65-F5344CB8AC3E}">
        <p14:creationId xmlns:p14="http://schemas.microsoft.com/office/powerpoint/2010/main" val="3325080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6251A-14D9-48FE-B104-6B5EE0A2FA04}"/>
              </a:ext>
            </a:extLst>
          </p:cNvPr>
          <p:cNvSpPr>
            <a:spLocks noGrp="1"/>
          </p:cNvSpPr>
          <p:nvPr>
            <p:ph type="title"/>
          </p:nvPr>
        </p:nvSpPr>
        <p:spPr/>
        <p:txBody>
          <a:bodyPr/>
          <a:lstStyle/>
          <a:p>
            <a:r>
              <a:rPr lang="zh-CN" altLang="en-US" dirty="0"/>
              <a:t>背景</a:t>
            </a:r>
          </a:p>
        </p:txBody>
      </p:sp>
      <p:sp>
        <p:nvSpPr>
          <p:cNvPr id="7" name="灯片编号占位符 2">
            <a:extLst>
              <a:ext uri="{FF2B5EF4-FFF2-40B4-BE49-F238E27FC236}">
                <a16:creationId xmlns:a16="http://schemas.microsoft.com/office/drawing/2014/main" id="{091AF1CC-B0F1-49DB-A0C0-FA122FAD0000}"/>
              </a:ext>
            </a:extLst>
          </p:cNvPr>
          <p:cNvSpPr txBox="1">
            <a:spLocks/>
          </p:cNvSpPr>
          <p:nvPr/>
        </p:nvSpPr>
        <p:spPr>
          <a:xfrm>
            <a:off x="9271000" y="6381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3</a:t>
            </a:r>
            <a:endParaRPr lang="zh-CN" altLang="en-US" dirty="0"/>
          </a:p>
        </p:txBody>
      </p:sp>
      <p:pic>
        <p:nvPicPr>
          <p:cNvPr id="8" name="图片 7">
            <a:extLst>
              <a:ext uri="{FF2B5EF4-FFF2-40B4-BE49-F238E27FC236}">
                <a16:creationId xmlns:a16="http://schemas.microsoft.com/office/drawing/2014/main" id="{1FB66AB8-05C2-4DD1-8EE5-B3A0203CC872}"/>
              </a:ext>
            </a:extLst>
          </p:cNvPr>
          <p:cNvPicPr>
            <a:picLocks noChangeAspect="1"/>
          </p:cNvPicPr>
          <p:nvPr/>
        </p:nvPicPr>
        <p:blipFill>
          <a:blip r:embed="rId3"/>
          <a:stretch>
            <a:fillRect/>
          </a:stretch>
        </p:blipFill>
        <p:spPr>
          <a:xfrm>
            <a:off x="1154842" y="1879978"/>
            <a:ext cx="9471968" cy="4592686"/>
          </a:xfrm>
          <a:prstGeom prst="rect">
            <a:avLst/>
          </a:prstGeom>
        </p:spPr>
      </p:pic>
      <p:sp>
        <p:nvSpPr>
          <p:cNvPr id="9" name="文本框 8">
            <a:extLst>
              <a:ext uri="{FF2B5EF4-FFF2-40B4-BE49-F238E27FC236}">
                <a16:creationId xmlns:a16="http://schemas.microsoft.com/office/drawing/2014/main" id="{BA104FB4-84EF-4625-BE51-E952C45D70E8}"/>
              </a:ext>
            </a:extLst>
          </p:cNvPr>
          <p:cNvSpPr txBox="1"/>
          <p:nvPr/>
        </p:nvSpPr>
        <p:spPr>
          <a:xfrm>
            <a:off x="614680" y="1197937"/>
            <a:ext cx="2935419"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射频指纹识别流程</a:t>
            </a:r>
          </a:p>
        </p:txBody>
      </p:sp>
    </p:spTree>
    <p:extLst>
      <p:ext uri="{BB962C8B-B14F-4D97-AF65-F5344CB8AC3E}">
        <p14:creationId xmlns:p14="http://schemas.microsoft.com/office/powerpoint/2010/main" val="205800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542B43-0EF0-4490-BBA2-0B1CF1746F0F}"/>
              </a:ext>
            </a:extLst>
          </p:cNvPr>
          <p:cNvSpPr>
            <a:spLocks noGrp="1"/>
          </p:cNvSpPr>
          <p:nvPr>
            <p:ph type="title"/>
          </p:nvPr>
        </p:nvSpPr>
        <p:spPr/>
        <p:txBody>
          <a:bodyPr/>
          <a:lstStyle/>
          <a:p>
            <a:r>
              <a:rPr lang="zh-CN" altLang="en-US" dirty="0"/>
              <a:t>系统模型</a:t>
            </a:r>
          </a:p>
        </p:txBody>
      </p:sp>
      <p:sp>
        <p:nvSpPr>
          <p:cNvPr id="3" name="灯片编号占位符 2">
            <a:extLst>
              <a:ext uri="{FF2B5EF4-FFF2-40B4-BE49-F238E27FC236}">
                <a16:creationId xmlns:a16="http://schemas.microsoft.com/office/drawing/2014/main" id="{13306688-BEFD-4622-87EE-DE412A091ECB}"/>
              </a:ext>
            </a:extLst>
          </p:cNvPr>
          <p:cNvSpPr>
            <a:spLocks noGrp="1"/>
          </p:cNvSpPr>
          <p:nvPr>
            <p:ph type="sldNum" sz="quarter" idx="10"/>
          </p:nvPr>
        </p:nvSpPr>
        <p:spPr/>
        <p:txBody>
          <a:bodyPr/>
          <a:lstStyle/>
          <a:p>
            <a:r>
              <a:rPr lang="en-US" altLang="zh-CN" dirty="0"/>
              <a:t>4</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618533E-83FD-4545-BD3B-8FDB71011B3F}"/>
                  </a:ext>
                </a:extLst>
              </p:cNvPr>
              <p:cNvSpPr txBox="1"/>
              <p:nvPr/>
            </p:nvSpPr>
            <p:spPr>
              <a:xfrm>
                <a:off x="1865697" y="5093017"/>
                <a:ext cx="1447897"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C618533E-83FD-4545-BD3B-8FDB71011B3F}"/>
                  </a:ext>
                </a:extLst>
              </p:cNvPr>
              <p:cNvSpPr txBox="1">
                <a:spLocks noRot="1" noChangeAspect="1" noMove="1" noResize="1" noEditPoints="1" noAdjustHandles="1" noChangeArrowheads="1" noChangeShapeType="1" noTextEdit="1"/>
              </p:cNvSpPr>
              <p:nvPr/>
            </p:nvSpPr>
            <p:spPr>
              <a:xfrm>
                <a:off x="1865697" y="5093017"/>
                <a:ext cx="1447897" cy="391582"/>
              </a:xfrm>
              <a:prstGeom prst="rect">
                <a:avLst/>
              </a:prstGeom>
              <a:blipFill>
                <a:blip r:embed="rId5"/>
                <a:stretch>
                  <a:fillRect t="-4615" b="-9231"/>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471093F8-ADD5-4332-AC40-BC8736AA964C}"/>
              </a:ext>
            </a:extLst>
          </p:cNvPr>
          <p:cNvSpPr txBox="1"/>
          <p:nvPr/>
        </p:nvSpPr>
        <p:spPr>
          <a:xfrm>
            <a:off x="739126" y="512428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特征提取</a:t>
            </a:r>
            <a:r>
              <a:rPr lang="zh-CN" altLang="en-US" dirty="0"/>
              <a:t>：</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2F9331D-50EF-462A-8EAD-AEAC345E2E7D}"/>
                  </a:ext>
                </a:extLst>
              </p:cNvPr>
              <p:cNvSpPr txBox="1"/>
              <p:nvPr/>
            </p:nvSpPr>
            <p:spPr>
              <a:xfrm>
                <a:off x="4122065" y="5104142"/>
                <a:ext cx="30097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𝐿𝑜𝑠𝑠</m:t>
                      </m:r>
                      <m:r>
                        <a:rPr lang="en-US" altLang="zh-CN" b="0" i="1" smtClean="0">
                          <a:latin typeface="Cambria Math" panose="02040503050406030204" pitchFamily="18" charset="0"/>
                        </a:rPr>
                        <m:t>=</m:t>
                      </m:r>
                      <m:r>
                        <a:rPr lang="en-US" altLang="zh-CN" b="0" i="1" smtClean="0">
                          <a:latin typeface="Cambria Math" panose="02040503050406030204" pitchFamily="18" charset="0"/>
                        </a:rPr>
                        <m:t>𝐶𝑟𝑜𝑠𝑠𝐸𝑛𝑡𝑟𝑜𝑝𝑦</m:t>
                      </m:r>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17" name="文本框 16">
                <a:extLst>
                  <a:ext uri="{FF2B5EF4-FFF2-40B4-BE49-F238E27FC236}">
                    <a16:creationId xmlns:a16="http://schemas.microsoft.com/office/drawing/2014/main" id="{02F9331D-50EF-462A-8EAD-AEAC345E2E7D}"/>
                  </a:ext>
                </a:extLst>
              </p:cNvPr>
              <p:cNvSpPr txBox="1">
                <a:spLocks noRot="1" noChangeAspect="1" noMove="1" noResize="1" noEditPoints="1" noAdjustHandles="1" noChangeArrowheads="1" noChangeShapeType="1" noTextEdit="1"/>
              </p:cNvSpPr>
              <p:nvPr/>
            </p:nvSpPr>
            <p:spPr>
              <a:xfrm>
                <a:off x="4122065" y="5104142"/>
                <a:ext cx="3009798" cy="369332"/>
              </a:xfrm>
              <a:prstGeom prst="rect">
                <a:avLst/>
              </a:prstGeom>
              <a:blipFill>
                <a:blip r:embed="rId6"/>
                <a:stretch>
                  <a:fillRect t="-6557" b="-13115"/>
                </a:stretch>
              </a:blipFill>
            </p:spPr>
            <p:txBody>
              <a:bodyPr/>
              <a:lstStyle/>
              <a:p>
                <a:r>
                  <a:rPr lang="zh-CN" altLang="en-US">
                    <a:noFill/>
                  </a:rPr>
                  <a:t> </a:t>
                </a:r>
              </a:p>
            </p:txBody>
          </p:sp>
        </mc:Fallback>
      </mc:AlternateContent>
      <p:cxnSp>
        <p:nvCxnSpPr>
          <p:cNvPr id="18" name="直接箭头连接符 17">
            <a:extLst>
              <a:ext uri="{FF2B5EF4-FFF2-40B4-BE49-F238E27FC236}">
                <a16:creationId xmlns:a16="http://schemas.microsoft.com/office/drawing/2014/main" id="{E9FA3155-A36F-409D-B40D-A5C2B22BF930}"/>
              </a:ext>
            </a:extLst>
          </p:cNvPr>
          <p:cNvCxnSpPr>
            <a:cxnSpLocks/>
            <a:stCxn id="14" idx="3"/>
            <a:endCxn id="17" idx="1"/>
          </p:cNvCxnSpPr>
          <p:nvPr/>
        </p:nvCxnSpPr>
        <p:spPr>
          <a:xfrm>
            <a:off x="3313594" y="5288808"/>
            <a:ext cx="8084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08FC2727-CFB8-4592-8247-0B3873BC871B}"/>
              </a:ext>
            </a:extLst>
          </p:cNvPr>
          <p:cNvSpPr txBox="1"/>
          <p:nvPr/>
        </p:nvSpPr>
        <p:spPr>
          <a:xfrm>
            <a:off x="752159" y="5746167"/>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目标</a:t>
            </a:r>
            <a:r>
              <a:rPr lang="zh-CN" altLang="en-US" dirty="0"/>
              <a:t>：</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05AF937-1D0E-407D-BBFC-09EB643F13B3}"/>
                  </a:ext>
                </a:extLst>
              </p:cNvPr>
              <p:cNvSpPr txBox="1"/>
              <p:nvPr/>
            </p:nvSpPr>
            <p:spPr>
              <a:xfrm>
                <a:off x="1416848" y="5723917"/>
                <a:ext cx="2159437"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𝐿𝑜𝑠𝑠</m:t>
                      </m:r>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𝑓</m:t>
                          </m:r>
                        </m:sub>
                      </m:sSub>
                      <m:r>
                        <a:rPr lang="en-US" altLang="zh-CN" b="0" i="1" smtClean="0">
                          <a:latin typeface="Cambria Math" panose="02040503050406030204" pitchFamily="18" charset="0"/>
                        </a:rPr>
                        <m:t>)</m:t>
                      </m:r>
                    </m:oMath>
                  </m:oMathPara>
                </a14:m>
                <a:endParaRPr lang="zh-CN" altLang="en-US" dirty="0"/>
              </a:p>
            </p:txBody>
          </p:sp>
        </mc:Choice>
        <mc:Fallback xmlns="">
          <p:sp>
            <p:nvSpPr>
              <p:cNvPr id="20" name="文本框 19">
                <a:extLst>
                  <a:ext uri="{FF2B5EF4-FFF2-40B4-BE49-F238E27FC236}">
                    <a16:creationId xmlns:a16="http://schemas.microsoft.com/office/drawing/2014/main" id="{F05AF937-1D0E-407D-BBFC-09EB643F13B3}"/>
                  </a:ext>
                </a:extLst>
              </p:cNvPr>
              <p:cNvSpPr txBox="1">
                <a:spLocks noRot="1" noChangeAspect="1" noMove="1" noResize="1" noEditPoints="1" noAdjustHandles="1" noChangeArrowheads="1" noChangeShapeType="1" noTextEdit="1"/>
              </p:cNvSpPr>
              <p:nvPr/>
            </p:nvSpPr>
            <p:spPr>
              <a:xfrm>
                <a:off x="1416848" y="5723917"/>
                <a:ext cx="2159437" cy="391582"/>
              </a:xfrm>
              <a:prstGeom prst="rect">
                <a:avLst/>
              </a:prstGeom>
              <a:blipFill>
                <a:blip r:embed="rId7"/>
                <a:stretch>
                  <a:fillRect t="-4688" b="-9375"/>
                </a:stretch>
              </a:blipFill>
            </p:spPr>
            <p:txBody>
              <a:bodyPr/>
              <a:lstStyle/>
              <a:p>
                <a:r>
                  <a:rPr lang="zh-CN" altLang="en-US">
                    <a:noFill/>
                  </a:rPr>
                  <a:t> </a:t>
                </a:r>
              </a:p>
            </p:txBody>
          </p:sp>
        </mc:Fallback>
      </mc:AlternateContent>
      <p:grpSp>
        <p:nvGrpSpPr>
          <p:cNvPr id="25" name="组合 24">
            <a:extLst>
              <a:ext uri="{FF2B5EF4-FFF2-40B4-BE49-F238E27FC236}">
                <a16:creationId xmlns:a16="http://schemas.microsoft.com/office/drawing/2014/main" id="{5C2F1264-0698-47EE-A320-C94ADCA999AC}"/>
              </a:ext>
            </a:extLst>
          </p:cNvPr>
          <p:cNvGrpSpPr/>
          <p:nvPr/>
        </p:nvGrpSpPr>
        <p:grpSpPr>
          <a:xfrm>
            <a:off x="1831191" y="4289378"/>
            <a:ext cx="4846155" cy="586514"/>
            <a:chOff x="723691" y="4245807"/>
            <a:chExt cx="4846155" cy="586514"/>
          </a:xfrm>
        </p:grpSpPr>
        <p:grpSp>
          <p:nvGrpSpPr>
            <p:cNvPr id="24" name="组合 23">
              <a:extLst>
                <a:ext uri="{FF2B5EF4-FFF2-40B4-BE49-F238E27FC236}">
                  <a16:creationId xmlns:a16="http://schemas.microsoft.com/office/drawing/2014/main" id="{19AB65B7-81E7-46FE-8F28-CD23F365D38A}"/>
                </a:ext>
              </a:extLst>
            </p:cNvPr>
            <p:cNvGrpSpPr/>
            <p:nvPr/>
          </p:nvGrpSpPr>
          <p:grpSpPr>
            <a:xfrm>
              <a:off x="723691" y="4264928"/>
              <a:ext cx="4846155" cy="567393"/>
              <a:chOff x="723691" y="4264928"/>
              <a:chExt cx="4846155" cy="567393"/>
            </a:xfrm>
          </p:grpSpPr>
          <p:grpSp>
            <p:nvGrpSpPr>
              <p:cNvPr id="6" name="组合 5">
                <a:extLst>
                  <a:ext uri="{FF2B5EF4-FFF2-40B4-BE49-F238E27FC236}">
                    <a16:creationId xmlns:a16="http://schemas.microsoft.com/office/drawing/2014/main" id="{3B1E53BE-0C48-4F32-A5B7-DB3F7C469069}"/>
                  </a:ext>
                </a:extLst>
              </p:cNvPr>
              <p:cNvGrpSpPr/>
              <p:nvPr/>
            </p:nvGrpSpPr>
            <p:grpSpPr>
              <a:xfrm>
                <a:off x="723691" y="4460719"/>
                <a:ext cx="4846155" cy="371602"/>
                <a:chOff x="622366" y="2647719"/>
                <a:chExt cx="4846155" cy="371602"/>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9E5DE54-09E0-473D-B1C8-6E7CA8478FD0}"/>
                        </a:ext>
                      </a:extLst>
                    </p:cNvPr>
                    <p:cNvSpPr txBox="1"/>
                    <p:nvPr/>
                  </p:nvSpPr>
                  <p:spPr>
                    <a:xfrm>
                      <a:off x="622366" y="2649989"/>
                      <a:ext cx="662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oMath>
                        </m:oMathPara>
                      </a14:m>
                      <a:endParaRPr lang="zh-CN" altLang="en-US" dirty="0"/>
                    </a:p>
                  </p:txBody>
                </p:sp>
              </mc:Choice>
              <mc:Fallback xmlns="">
                <p:sp>
                  <p:nvSpPr>
                    <p:cNvPr id="11" name="文本框 10">
                      <a:extLst>
                        <a:ext uri="{FF2B5EF4-FFF2-40B4-BE49-F238E27FC236}">
                          <a16:creationId xmlns:a16="http://schemas.microsoft.com/office/drawing/2014/main" id="{E648D6F4-0642-45D8-8B18-B0BE5D829D06}"/>
                        </a:ext>
                      </a:extLst>
                    </p:cNvPr>
                    <p:cNvSpPr txBox="1">
                      <a:spLocks noRot="1" noChangeAspect="1" noMove="1" noResize="1" noEditPoints="1" noAdjustHandles="1" noChangeArrowheads="1" noChangeShapeType="1" noTextEdit="1"/>
                    </p:cNvSpPr>
                    <p:nvPr/>
                  </p:nvSpPr>
                  <p:spPr>
                    <a:xfrm>
                      <a:off x="622366" y="2649989"/>
                      <a:ext cx="662104" cy="369332"/>
                    </a:xfrm>
                    <a:prstGeom prst="rect">
                      <a:avLst/>
                    </a:prstGeom>
                    <a:blipFill>
                      <a:blip r:embed="rId8"/>
                      <a:stretch>
                        <a:fillRect/>
                      </a:stretch>
                    </a:blipFill>
                  </p:spPr>
                  <p:txBody>
                    <a:bodyPr/>
                    <a:lstStyle/>
                    <a:p>
                      <a:r>
                        <a:rPr lang="zh-CN" altLang="en-US">
                          <a:noFill/>
                        </a:rPr>
                        <a:t> </a:t>
                      </a:r>
                    </a:p>
                  </p:txBody>
                </p:sp>
              </mc:Fallback>
            </mc:AlternateContent>
            <p:cxnSp>
              <p:nvCxnSpPr>
                <p:cNvPr id="8" name="直接箭头连接符 7">
                  <a:extLst>
                    <a:ext uri="{FF2B5EF4-FFF2-40B4-BE49-F238E27FC236}">
                      <a16:creationId xmlns:a16="http://schemas.microsoft.com/office/drawing/2014/main" id="{9C16D2CB-702E-4541-B092-B974E195B8F1}"/>
                    </a:ext>
                  </a:extLst>
                </p:cNvPr>
                <p:cNvCxnSpPr>
                  <a:cxnSpLocks/>
                  <a:stCxn id="7" idx="3"/>
                  <a:endCxn id="9" idx="1"/>
                </p:cNvCxnSpPr>
                <p:nvPr/>
              </p:nvCxnSpPr>
              <p:spPr>
                <a:xfrm flipV="1">
                  <a:off x="1284470" y="2832385"/>
                  <a:ext cx="318239" cy="2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2674A88-E40E-4A15-B21D-EBB02A0A43E9}"/>
                        </a:ext>
                      </a:extLst>
                    </p:cNvPr>
                    <p:cNvSpPr txBox="1"/>
                    <p:nvPr/>
                  </p:nvSpPr>
                  <p:spPr>
                    <a:xfrm>
                      <a:off x="1602709" y="2647719"/>
                      <a:ext cx="1010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6BC7C4D1-DFC4-479E-BBF6-4C33E3903BE7}"/>
                        </a:ext>
                      </a:extLst>
                    </p:cNvPr>
                    <p:cNvSpPr txBox="1">
                      <a:spLocks noRot="1" noChangeAspect="1" noMove="1" noResize="1" noEditPoints="1" noAdjustHandles="1" noChangeArrowheads="1" noChangeShapeType="1" noTextEdit="1"/>
                    </p:cNvSpPr>
                    <p:nvPr/>
                  </p:nvSpPr>
                  <p:spPr>
                    <a:xfrm>
                      <a:off x="1602709" y="2647719"/>
                      <a:ext cx="1010981" cy="369332"/>
                    </a:xfrm>
                    <a:prstGeom prst="rect">
                      <a:avLst/>
                    </a:prstGeom>
                    <a:blipFill>
                      <a:blip r:embed="rId9"/>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82843CD-8B1B-4F6D-BF63-72BD2F9D10A1}"/>
                        </a:ext>
                      </a:extLst>
                    </p:cNvPr>
                    <p:cNvSpPr txBox="1"/>
                    <p:nvPr/>
                  </p:nvSpPr>
                  <p:spPr>
                    <a:xfrm>
                      <a:off x="2931929" y="2647719"/>
                      <a:ext cx="25365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𝑇</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m:oMathPara>
                      </a14:m>
                      <a:endParaRPr lang="zh-CN" altLang="en-US" dirty="0"/>
                    </a:p>
                  </p:txBody>
                </p:sp>
              </mc:Choice>
              <mc:Fallback xmlns="">
                <p:sp>
                  <p:nvSpPr>
                    <p:cNvPr id="28" name="文本框 27">
                      <a:extLst>
                        <a:ext uri="{FF2B5EF4-FFF2-40B4-BE49-F238E27FC236}">
                          <a16:creationId xmlns:a16="http://schemas.microsoft.com/office/drawing/2014/main" id="{E579F762-64B2-425B-80DC-40120236B468}"/>
                        </a:ext>
                      </a:extLst>
                    </p:cNvPr>
                    <p:cNvSpPr txBox="1">
                      <a:spLocks noRot="1" noChangeAspect="1" noMove="1" noResize="1" noEditPoints="1" noAdjustHandles="1" noChangeArrowheads="1" noChangeShapeType="1" noTextEdit="1"/>
                    </p:cNvSpPr>
                    <p:nvPr/>
                  </p:nvSpPr>
                  <p:spPr>
                    <a:xfrm>
                      <a:off x="2931929" y="2647719"/>
                      <a:ext cx="2536592" cy="369332"/>
                    </a:xfrm>
                    <a:prstGeom prst="rect">
                      <a:avLst/>
                    </a:prstGeom>
                    <a:blipFill>
                      <a:blip r:embed="rId10"/>
                      <a:stretch>
                        <a:fillRect b="-6557"/>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B3E5E8D1-F09A-433D-99F6-58470B09316F}"/>
                    </a:ext>
                  </a:extLst>
                </p:cNvPr>
                <p:cNvCxnSpPr>
                  <a:cxnSpLocks/>
                  <a:stCxn id="9" idx="3"/>
                  <a:endCxn id="10" idx="1"/>
                </p:cNvCxnSpPr>
                <p:nvPr/>
              </p:nvCxnSpPr>
              <p:spPr>
                <a:xfrm>
                  <a:off x="2613690" y="2832385"/>
                  <a:ext cx="3182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B01A51AC-4340-4E7B-9CCE-F1551939ACC2}"/>
                  </a:ext>
                </a:extLst>
              </p:cNvPr>
              <p:cNvSpPr txBox="1"/>
              <p:nvPr/>
            </p:nvSpPr>
            <p:spPr>
              <a:xfrm>
                <a:off x="1347836" y="4264928"/>
                <a:ext cx="364202" cy="369332"/>
              </a:xfrm>
              <a:prstGeom prst="rect">
                <a:avLst/>
              </a:prstGeom>
              <a:noFill/>
            </p:spPr>
            <p:txBody>
              <a:bodyPr wrap="none" rtlCol="0">
                <a:spAutoFit/>
              </a:bodyPr>
              <a:lstStyle/>
              <a:p>
                <a:r>
                  <a:rPr lang="en-US" altLang="zh-CN" dirty="0" err="1">
                    <a:latin typeface="Times New Roman" panose="02020603050405020304" pitchFamily="18" charset="0"/>
                    <a:cs typeface="Times New Roman" panose="02020603050405020304" pitchFamily="18" charset="0"/>
                  </a:rPr>
                  <a:t>tx</a:t>
                </a:r>
                <a:endParaRPr lang="zh-CN" altLang="en-US" dirty="0">
                  <a:latin typeface="Times New Roman" panose="02020603050405020304" pitchFamily="18" charset="0"/>
                  <a:cs typeface="Times New Roman" panose="02020603050405020304" pitchFamily="18" charset="0"/>
                </a:endParaRPr>
              </a:p>
            </p:txBody>
          </p:sp>
        </p:grpSp>
        <p:sp>
          <p:nvSpPr>
            <p:cNvPr id="22" name="文本框 21">
              <a:extLst>
                <a:ext uri="{FF2B5EF4-FFF2-40B4-BE49-F238E27FC236}">
                  <a16:creationId xmlns:a16="http://schemas.microsoft.com/office/drawing/2014/main" id="{21613FF1-180B-4CA8-AB64-AC5680BE9AB3}"/>
                </a:ext>
              </a:extLst>
            </p:cNvPr>
            <p:cNvSpPr txBox="1"/>
            <p:nvPr/>
          </p:nvSpPr>
          <p:spPr>
            <a:xfrm>
              <a:off x="2575823" y="4245807"/>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信道</a:t>
              </a:r>
            </a:p>
          </p:txBody>
        </p:sp>
      </p:grpSp>
      <p:sp>
        <p:nvSpPr>
          <p:cNvPr id="26" name="文本框 25">
            <a:extLst>
              <a:ext uri="{FF2B5EF4-FFF2-40B4-BE49-F238E27FC236}">
                <a16:creationId xmlns:a16="http://schemas.microsoft.com/office/drawing/2014/main" id="{72DA0097-7064-4834-B5B3-2EE3CE64E8D4}"/>
              </a:ext>
            </a:extLst>
          </p:cNvPr>
          <p:cNvSpPr txBox="1"/>
          <p:nvPr/>
        </p:nvSpPr>
        <p:spPr>
          <a:xfrm>
            <a:off x="739126" y="4516840"/>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信号采集</a:t>
            </a:r>
            <a:r>
              <a:rPr lang="zh-CN" altLang="en-US" dirty="0"/>
              <a:t>：</a:t>
            </a:r>
          </a:p>
        </p:txBody>
      </p:sp>
      <p:cxnSp>
        <p:nvCxnSpPr>
          <p:cNvPr id="27" name="直接箭头连接符 26">
            <a:extLst>
              <a:ext uri="{FF2B5EF4-FFF2-40B4-BE49-F238E27FC236}">
                <a16:creationId xmlns:a16="http://schemas.microsoft.com/office/drawing/2014/main" id="{993D7417-E21A-4EB5-A486-A4B557E8443D}"/>
              </a:ext>
            </a:extLst>
          </p:cNvPr>
          <p:cNvCxnSpPr>
            <a:cxnSpLocks/>
          </p:cNvCxnSpPr>
          <p:nvPr/>
        </p:nvCxnSpPr>
        <p:spPr>
          <a:xfrm>
            <a:off x="3496730" y="5919708"/>
            <a:ext cx="509758" cy="0"/>
          </a:xfrm>
          <a:prstGeom prst="straightConnector1">
            <a:avLst/>
          </a:prstGeom>
          <a:ln cmpd="sng">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955432D-4A19-490D-86C5-26ED8148BE1B}"/>
                  </a:ext>
                </a:extLst>
              </p:cNvPr>
              <p:cNvSpPr txBox="1"/>
              <p:nvPr/>
            </p:nvSpPr>
            <p:spPr>
              <a:xfrm>
                <a:off x="4122065" y="5746167"/>
                <a:ext cx="30745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𝑝𝑟𝑒𝑑𝑖𝑐𝑡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𝑙𝑎𝑏𝑒𝑙</m:t>
                      </m:r>
                      <m:r>
                        <a:rPr lang="en-US" altLang="zh-CN" b="0" i="1" smtClean="0">
                          <a:latin typeface="Cambria Math" panose="02040503050406030204" pitchFamily="18" charset="0"/>
                        </a:rPr>
                        <m:t>==</m:t>
                      </m:r>
                      <m:r>
                        <a:rPr lang="en-US" altLang="zh-CN" b="0" i="1" smtClean="0">
                          <a:latin typeface="Cambria Math" panose="02040503050406030204" pitchFamily="18" charset="0"/>
                        </a:rPr>
                        <m:t>𝑡𝑟𝑢𝑒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𝑙𝑎𝑏𝑒𝑙</m:t>
                      </m:r>
                    </m:oMath>
                  </m:oMathPara>
                </a14:m>
                <a:endParaRPr lang="zh-CN" altLang="en-US" dirty="0"/>
              </a:p>
            </p:txBody>
          </p:sp>
        </mc:Choice>
        <mc:Fallback xmlns="">
          <p:sp>
            <p:nvSpPr>
              <p:cNvPr id="29" name="文本框 28">
                <a:extLst>
                  <a:ext uri="{FF2B5EF4-FFF2-40B4-BE49-F238E27FC236}">
                    <a16:creationId xmlns:a16="http://schemas.microsoft.com/office/drawing/2014/main" id="{F955432D-4A19-490D-86C5-26ED8148BE1B}"/>
                  </a:ext>
                </a:extLst>
              </p:cNvPr>
              <p:cNvSpPr txBox="1">
                <a:spLocks noRot="1" noChangeAspect="1" noMove="1" noResize="1" noEditPoints="1" noAdjustHandles="1" noChangeArrowheads="1" noChangeShapeType="1" noTextEdit="1"/>
              </p:cNvSpPr>
              <p:nvPr/>
            </p:nvSpPr>
            <p:spPr>
              <a:xfrm>
                <a:off x="4122065" y="5746167"/>
                <a:ext cx="3074560" cy="369332"/>
              </a:xfrm>
              <a:prstGeom prst="rect">
                <a:avLst/>
              </a:prstGeom>
              <a:blipFill>
                <a:blip r:embed="rId11"/>
                <a:stretch>
                  <a:fillRect b="-13333"/>
                </a:stretch>
              </a:blipFill>
            </p:spPr>
            <p:txBody>
              <a:bodyPr/>
              <a:lstStyle/>
              <a:p>
                <a:r>
                  <a:rPr lang="zh-CN" altLang="en-US">
                    <a:noFill/>
                  </a:rPr>
                  <a:t> </a:t>
                </a:r>
              </a:p>
            </p:txBody>
          </p:sp>
        </mc:Fallback>
      </mc:AlternateContent>
      <p:sp>
        <p:nvSpPr>
          <p:cNvPr id="108" name="箭头: 右 107">
            <a:extLst>
              <a:ext uri="{FF2B5EF4-FFF2-40B4-BE49-F238E27FC236}">
                <a16:creationId xmlns:a16="http://schemas.microsoft.com/office/drawing/2014/main" id="{E8B56536-A044-4568-84C8-096F544C7078}"/>
              </a:ext>
            </a:extLst>
          </p:cNvPr>
          <p:cNvSpPr/>
          <p:nvPr/>
        </p:nvSpPr>
        <p:spPr>
          <a:xfrm>
            <a:off x="7256780" y="5758717"/>
            <a:ext cx="1154995" cy="356782"/>
          </a:xfrm>
          <a:prstGeom prst="rightArrow">
            <a:avLst/>
          </a:prstGeom>
          <a:solidFill>
            <a:srgbClr val="ADB9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9" name="文本框 108">
                <a:extLst>
                  <a:ext uri="{FF2B5EF4-FFF2-40B4-BE49-F238E27FC236}">
                    <a16:creationId xmlns:a16="http://schemas.microsoft.com/office/drawing/2014/main" id="{C6D2E500-BCD4-4188-BAAC-076190F4EA1A}"/>
                  </a:ext>
                </a:extLst>
              </p:cNvPr>
              <p:cNvSpPr txBox="1"/>
              <p:nvPr/>
            </p:nvSpPr>
            <p:spPr>
              <a:xfrm>
                <a:off x="9971016" y="4308499"/>
                <a:ext cx="1054648" cy="6774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𝑖</m:t>
                              </m:r>
                            </m:sup>
                          </m:sSup>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𝑗</m:t>
                              </m: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𝑗</m:t>
                                  </m:r>
                                </m:sup>
                              </m:sSup>
                            </m:e>
                          </m:nary>
                        </m:den>
                      </m:f>
                    </m:oMath>
                  </m:oMathPara>
                </a14:m>
                <a:endParaRPr lang="zh-CN" altLang="en-US" dirty="0"/>
              </a:p>
            </p:txBody>
          </p:sp>
        </mc:Choice>
        <mc:Fallback>
          <p:sp>
            <p:nvSpPr>
              <p:cNvPr id="109" name="文本框 108">
                <a:extLst>
                  <a:ext uri="{FF2B5EF4-FFF2-40B4-BE49-F238E27FC236}">
                    <a16:creationId xmlns:a16="http://schemas.microsoft.com/office/drawing/2014/main" id="{C6D2E500-BCD4-4188-BAAC-076190F4EA1A}"/>
                  </a:ext>
                </a:extLst>
              </p:cNvPr>
              <p:cNvSpPr txBox="1">
                <a:spLocks noRot="1" noChangeAspect="1" noMove="1" noResize="1" noEditPoints="1" noAdjustHandles="1" noChangeArrowheads="1" noChangeShapeType="1" noTextEdit="1"/>
              </p:cNvSpPr>
              <p:nvPr/>
            </p:nvSpPr>
            <p:spPr>
              <a:xfrm>
                <a:off x="9971016" y="4308499"/>
                <a:ext cx="1054648" cy="677430"/>
              </a:xfrm>
              <a:prstGeom prst="rect">
                <a:avLst/>
              </a:prstGeom>
              <a:blipFill>
                <a:blip r:embed="rId12"/>
                <a:stretch>
                  <a:fillRect/>
                </a:stretch>
              </a:blipFill>
            </p:spPr>
            <p:txBody>
              <a:bodyPr/>
              <a:lstStyle/>
              <a:p>
                <a:r>
                  <a:rPr lang="zh-CN" altLang="en-US">
                    <a:noFill/>
                  </a:rPr>
                  <a:t> </a:t>
                </a:r>
              </a:p>
            </p:txBody>
          </p:sp>
        </mc:Fallback>
      </mc:AlternateContent>
      <p:sp>
        <p:nvSpPr>
          <p:cNvPr id="110" name="文本框 109">
            <a:extLst>
              <a:ext uri="{FF2B5EF4-FFF2-40B4-BE49-F238E27FC236}">
                <a16:creationId xmlns:a16="http://schemas.microsoft.com/office/drawing/2014/main" id="{5025F100-8EB3-4BC0-BF5B-D5F714676D03}"/>
              </a:ext>
            </a:extLst>
          </p:cNvPr>
          <p:cNvSpPr txBox="1"/>
          <p:nvPr/>
        </p:nvSpPr>
        <p:spPr>
          <a:xfrm>
            <a:off x="8904395" y="4473058"/>
            <a:ext cx="1040670" cy="338554"/>
          </a:xfrm>
          <a:prstGeom prst="rect">
            <a:avLst/>
          </a:prstGeom>
          <a:noFill/>
        </p:spPr>
        <p:txBody>
          <a:bodyPr wrap="none" rtlCol="0">
            <a:spAutoFit/>
          </a:bodyPr>
          <a:lstStyle/>
          <a:p>
            <a:r>
              <a:rPr lang="en-US" altLang="zh-CN" sz="1600" dirty="0" err="1">
                <a:latin typeface="微软雅黑" panose="020B0503020204020204" pitchFamily="34" charset="-122"/>
                <a:ea typeface="微软雅黑" panose="020B0503020204020204" pitchFamily="34" charset="-122"/>
              </a:rPr>
              <a:t>Softmax</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pic>
        <p:nvPicPr>
          <p:cNvPr id="114" name="图片 113">
            <a:extLst>
              <a:ext uri="{FF2B5EF4-FFF2-40B4-BE49-F238E27FC236}">
                <a16:creationId xmlns:a16="http://schemas.microsoft.com/office/drawing/2014/main" id="{2D0EF49E-4BFC-4D25-A646-71C31AEC732E}"/>
              </a:ext>
            </a:extLst>
          </p:cNvPr>
          <p:cNvPicPr>
            <a:picLocks noChangeAspect="1"/>
          </p:cNvPicPr>
          <p:nvPr/>
        </p:nvPicPr>
        <p:blipFill>
          <a:blip r:embed="rId13"/>
          <a:stretch>
            <a:fillRect/>
          </a:stretch>
        </p:blipFill>
        <p:spPr>
          <a:xfrm>
            <a:off x="8960999" y="4964422"/>
            <a:ext cx="2300236" cy="1782454"/>
          </a:xfrm>
          <a:prstGeom prst="rect">
            <a:avLst/>
          </a:prstGeom>
        </p:spPr>
      </p:pic>
      <p:pic>
        <p:nvPicPr>
          <p:cNvPr id="115" name="图片 114">
            <a:extLst>
              <a:ext uri="{FF2B5EF4-FFF2-40B4-BE49-F238E27FC236}">
                <a16:creationId xmlns:a16="http://schemas.microsoft.com/office/drawing/2014/main" id="{6D3A3D46-DDC7-4467-8317-0FB83677A01E}"/>
              </a:ext>
            </a:extLst>
          </p:cNvPr>
          <p:cNvPicPr>
            <a:picLocks noChangeAspect="1"/>
          </p:cNvPicPr>
          <p:nvPr/>
        </p:nvPicPr>
        <p:blipFill>
          <a:blip r:embed="rId14"/>
          <a:stretch>
            <a:fillRect/>
          </a:stretch>
        </p:blipFill>
        <p:spPr>
          <a:xfrm>
            <a:off x="1685975" y="1134709"/>
            <a:ext cx="8820049" cy="2943270"/>
          </a:xfrm>
          <a:prstGeom prst="rect">
            <a:avLst/>
          </a:prstGeom>
        </p:spPr>
      </p:pic>
    </p:spTree>
    <p:extLst>
      <p:ext uri="{BB962C8B-B14F-4D97-AF65-F5344CB8AC3E}">
        <p14:creationId xmlns:p14="http://schemas.microsoft.com/office/powerpoint/2010/main" val="311158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9E17E-929C-4043-AC0E-97104482F157}"/>
              </a:ext>
            </a:extLst>
          </p:cNvPr>
          <p:cNvSpPr>
            <a:spLocks noGrp="1"/>
          </p:cNvSpPr>
          <p:nvPr>
            <p:ph type="title"/>
          </p:nvPr>
        </p:nvSpPr>
        <p:spPr/>
        <p:txBody>
          <a:bodyPr/>
          <a:lstStyle/>
          <a:p>
            <a:r>
              <a:rPr lang="zh-CN" altLang="en-US" dirty="0"/>
              <a:t>系统模型</a:t>
            </a:r>
          </a:p>
        </p:txBody>
      </p:sp>
      <p:sp>
        <p:nvSpPr>
          <p:cNvPr id="3" name="灯片编号占位符 2">
            <a:extLst>
              <a:ext uri="{FF2B5EF4-FFF2-40B4-BE49-F238E27FC236}">
                <a16:creationId xmlns:a16="http://schemas.microsoft.com/office/drawing/2014/main" id="{92B4E9E2-5FE0-471A-B562-5D7D2C9D9D15}"/>
              </a:ext>
            </a:extLst>
          </p:cNvPr>
          <p:cNvSpPr>
            <a:spLocks noGrp="1"/>
          </p:cNvSpPr>
          <p:nvPr>
            <p:ph type="sldNum" sz="quarter" idx="10"/>
          </p:nvPr>
        </p:nvSpPr>
        <p:spPr/>
        <p:txBody>
          <a:bodyPr/>
          <a:lstStyle/>
          <a:p>
            <a:r>
              <a:rPr lang="en-US" altLang="zh-CN" dirty="0"/>
              <a:t>5</a:t>
            </a:r>
            <a:endParaRPr lang="zh-CN" altLang="en-US"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2F45C6E1-2EBC-4812-A79F-DA24AAE1C2FD}"/>
                  </a:ext>
                </a:extLst>
              </p:cNvPr>
              <p:cNvSpPr txBox="1"/>
              <p:nvPr/>
            </p:nvSpPr>
            <p:spPr>
              <a:xfrm>
                <a:off x="8538247" y="4421002"/>
                <a:ext cx="2549929" cy="871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i="1">
                              <a:latin typeface="Cambria Math" panose="02040503050406030204" pitchFamily="18" charset="0"/>
                            </a:rPr>
                            <m:t>𝑦</m:t>
                          </m:r>
                        </m:e>
                      </m:acc>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𝑅</m:t>
                              </m:r>
                            </m:sub>
                          </m:sSub>
                          <m:r>
                            <a:rPr lang="en-US" altLang="zh-CN" i="1">
                              <a:latin typeface="Cambria Math" panose="02040503050406030204" pitchFamily="18" charset="0"/>
                            </a:rPr>
                            <m:t>)</m:t>
                          </m:r>
                        </m:e>
                      </m:nary>
                    </m:oMath>
                  </m:oMathPara>
                </a14:m>
                <a:endParaRPr lang="zh-CN" altLang="en-US" dirty="0"/>
              </a:p>
            </p:txBody>
          </p:sp>
        </mc:Choice>
        <mc:Fallback>
          <p:sp>
            <p:nvSpPr>
              <p:cNvPr id="4" name="文本框 3">
                <a:extLst>
                  <a:ext uri="{FF2B5EF4-FFF2-40B4-BE49-F238E27FC236}">
                    <a16:creationId xmlns:a16="http://schemas.microsoft.com/office/drawing/2014/main" id="{2F45C6E1-2EBC-4812-A79F-DA24AAE1C2FD}"/>
                  </a:ext>
                </a:extLst>
              </p:cNvPr>
              <p:cNvSpPr txBox="1">
                <a:spLocks noRot="1" noChangeAspect="1" noMove="1" noResize="1" noEditPoints="1" noAdjustHandles="1" noChangeArrowheads="1" noChangeShapeType="1" noTextEdit="1"/>
              </p:cNvSpPr>
              <p:nvPr/>
            </p:nvSpPr>
            <p:spPr>
              <a:xfrm>
                <a:off x="8538247" y="4421002"/>
                <a:ext cx="2549929" cy="8713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699552C7-5244-48C5-BE98-CA07F5248CBF}"/>
                  </a:ext>
                </a:extLst>
              </p:cNvPr>
              <p:cNvSpPr txBox="1"/>
              <p:nvPr/>
            </p:nvSpPr>
            <p:spPr>
              <a:xfrm>
                <a:off x="8107992" y="5912537"/>
                <a:ext cx="307456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𝑝𝑟𝑒𝑑𝑖𝑐𝑡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𝑙𝑎𝑏𝑒𝑙</m:t>
                      </m:r>
                      <m:r>
                        <a:rPr lang="en-US" altLang="zh-CN" b="0" i="1" smtClean="0">
                          <a:latin typeface="Cambria Math" panose="02040503050406030204" pitchFamily="18" charset="0"/>
                        </a:rPr>
                        <m:t>==</m:t>
                      </m:r>
                      <m:r>
                        <a:rPr lang="en-US" altLang="zh-CN" b="0" i="1" smtClean="0">
                          <a:latin typeface="Cambria Math" panose="02040503050406030204" pitchFamily="18" charset="0"/>
                        </a:rPr>
                        <m:t>𝑡𝑟𝑢𝑒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𝑙𝑎𝑏𝑒𝑙</m:t>
                      </m:r>
                    </m:oMath>
                  </m:oMathPara>
                </a14:m>
                <a:endParaRPr lang="zh-CN" altLang="en-US" dirty="0"/>
              </a:p>
            </p:txBody>
          </p:sp>
        </mc:Choice>
        <mc:Fallback>
          <p:sp>
            <p:nvSpPr>
              <p:cNvPr id="5" name="文本框 4">
                <a:extLst>
                  <a:ext uri="{FF2B5EF4-FFF2-40B4-BE49-F238E27FC236}">
                    <a16:creationId xmlns:a16="http://schemas.microsoft.com/office/drawing/2014/main" id="{699552C7-5244-48C5-BE98-CA07F5248CBF}"/>
                  </a:ext>
                </a:extLst>
              </p:cNvPr>
              <p:cNvSpPr txBox="1">
                <a:spLocks noRot="1" noChangeAspect="1" noMove="1" noResize="1" noEditPoints="1" noAdjustHandles="1" noChangeArrowheads="1" noChangeShapeType="1" noTextEdit="1"/>
              </p:cNvSpPr>
              <p:nvPr/>
            </p:nvSpPr>
            <p:spPr>
              <a:xfrm>
                <a:off x="8107992" y="5912537"/>
                <a:ext cx="3074560" cy="369332"/>
              </a:xfrm>
              <a:prstGeom prst="rect">
                <a:avLst/>
              </a:prstGeom>
              <a:blipFill>
                <a:blip r:embed="rId4"/>
                <a:stretch>
                  <a:fillRect b="-13333"/>
                </a:stretch>
              </a:blipFill>
            </p:spPr>
            <p:txBody>
              <a:bodyPr/>
              <a:lstStyle/>
              <a:p>
                <a:r>
                  <a:rPr lang="zh-CN" altLang="en-US">
                    <a:noFill/>
                  </a:rPr>
                  <a:t> </a:t>
                </a:r>
              </a:p>
            </p:txBody>
          </p:sp>
        </mc:Fallback>
      </mc:AlternateContent>
      <p:cxnSp>
        <p:nvCxnSpPr>
          <p:cNvPr id="6" name="直接箭头连接符 5">
            <a:extLst>
              <a:ext uri="{FF2B5EF4-FFF2-40B4-BE49-F238E27FC236}">
                <a16:creationId xmlns:a16="http://schemas.microsoft.com/office/drawing/2014/main" id="{235C152F-4F3D-430F-99F4-182FB68107AC}"/>
              </a:ext>
            </a:extLst>
          </p:cNvPr>
          <p:cNvCxnSpPr>
            <a:cxnSpLocks/>
            <a:endCxn id="5" idx="0"/>
          </p:cNvCxnSpPr>
          <p:nvPr/>
        </p:nvCxnSpPr>
        <p:spPr>
          <a:xfrm>
            <a:off x="9645272" y="5273827"/>
            <a:ext cx="0" cy="638710"/>
          </a:xfrm>
          <a:prstGeom prst="straightConnector1">
            <a:avLst/>
          </a:prstGeom>
          <a:ln w="28575">
            <a:solidFill>
              <a:srgbClr val="C00000"/>
            </a:solidFill>
            <a:prstDash val="dash"/>
            <a:tailEnd type="triangle"/>
          </a:ln>
        </p:spPr>
        <p:style>
          <a:lnRef idx="1">
            <a:schemeClr val="dk1"/>
          </a:lnRef>
          <a:fillRef idx="0">
            <a:schemeClr val="dk1"/>
          </a:fillRef>
          <a:effectRef idx="0">
            <a:schemeClr val="dk1"/>
          </a:effectRef>
          <a:fontRef idx="minor">
            <a:schemeClr val="tx1"/>
          </a:fontRef>
        </p:style>
      </p:cxnSp>
      <p:sp>
        <p:nvSpPr>
          <p:cNvPr id="7" name="乘号 6">
            <a:extLst>
              <a:ext uri="{FF2B5EF4-FFF2-40B4-BE49-F238E27FC236}">
                <a16:creationId xmlns:a16="http://schemas.microsoft.com/office/drawing/2014/main" id="{EE5FD8E3-A600-4278-A3E1-300BF33F1CF7}"/>
              </a:ext>
            </a:extLst>
          </p:cNvPr>
          <p:cNvSpPr/>
          <p:nvPr/>
        </p:nvSpPr>
        <p:spPr>
          <a:xfrm>
            <a:off x="9636935" y="5912537"/>
            <a:ext cx="276361" cy="369332"/>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C65910D0-F9EF-4CF3-87C3-8711F48824F1}"/>
              </a:ext>
            </a:extLst>
          </p:cNvPr>
          <p:cNvGrpSpPr/>
          <p:nvPr/>
        </p:nvGrpSpPr>
        <p:grpSpPr>
          <a:xfrm>
            <a:off x="10131588" y="2186339"/>
            <a:ext cx="819150" cy="1283040"/>
            <a:chOff x="5834204" y="2312669"/>
            <a:chExt cx="536120" cy="828047"/>
          </a:xfrm>
        </p:grpSpPr>
        <p:grpSp>
          <p:nvGrpSpPr>
            <p:cNvPr id="9" name="组合 8">
              <a:extLst>
                <a:ext uri="{FF2B5EF4-FFF2-40B4-BE49-F238E27FC236}">
                  <a16:creationId xmlns:a16="http://schemas.microsoft.com/office/drawing/2014/main" id="{A319F86B-F8FB-4107-9972-46C83F51AD11}"/>
                </a:ext>
              </a:extLst>
            </p:cNvPr>
            <p:cNvGrpSpPr/>
            <p:nvPr/>
          </p:nvGrpSpPr>
          <p:grpSpPr>
            <a:xfrm rot="200448">
              <a:off x="6022833" y="2577185"/>
              <a:ext cx="347491" cy="563531"/>
              <a:chOff x="1631740" y="521494"/>
              <a:chExt cx="513629" cy="767253"/>
            </a:xfrm>
          </p:grpSpPr>
          <p:cxnSp>
            <p:nvCxnSpPr>
              <p:cNvPr id="31" name="直接连接符 30">
                <a:extLst>
                  <a:ext uri="{FF2B5EF4-FFF2-40B4-BE49-F238E27FC236}">
                    <a16:creationId xmlns:a16="http://schemas.microsoft.com/office/drawing/2014/main" id="{4762B911-278C-4705-8D59-83E5F295293A}"/>
                  </a:ext>
                </a:extLst>
              </p:cNvPr>
              <p:cNvCxnSpPr>
                <a:cxnSpLocks/>
              </p:cNvCxnSpPr>
              <p:nvPr/>
            </p:nvCxnSpPr>
            <p:spPr>
              <a:xfrm flipH="1">
                <a:off x="1631740" y="523875"/>
                <a:ext cx="111335" cy="764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2CAC2C68-722F-454B-9C6D-A2AF73EDA9EF}"/>
                  </a:ext>
                </a:extLst>
              </p:cNvPr>
              <p:cNvCxnSpPr>
                <a:cxnSpLocks/>
              </p:cNvCxnSpPr>
              <p:nvPr/>
            </p:nvCxnSpPr>
            <p:spPr>
              <a:xfrm>
                <a:off x="1843410" y="523875"/>
                <a:ext cx="184649" cy="764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758A767-4211-4640-9EE4-9470BA646782}"/>
                  </a:ext>
                </a:extLst>
              </p:cNvPr>
              <p:cNvCxnSpPr>
                <a:cxnSpLocks/>
              </p:cNvCxnSpPr>
              <p:nvPr/>
            </p:nvCxnSpPr>
            <p:spPr>
              <a:xfrm>
                <a:off x="1842950" y="521494"/>
                <a:ext cx="302419" cy="619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BC31A4B-CDCD-4290-B572-7498BAF96A4E}"/>
                  </a:ext>
                </a:extLst>
              </p:cNvPr>
              <p:cNvCxnSpPr>
                <a:cxnSpLocks/>
              </p:cNvCxnSpPr>
              <p:nvPr/>
            </p:nvCxnSpPr>
            <p:spPr>
              <a:xfrm>
                <a:off x="1645444" y="1219200"/>
                <a:ext cx="3678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1D6C35C-46A2-4159-9C5C-C7532E266472}"/>
                  </a:ext>
                </a:extLst>
              </p:cNvPr>
              <p:cNvCxnSpPr>
                <a:cxnSpLocks/>
              </p:cNvCxnSpPr>
              <p:nvPr/>
            </p:nvCxnSpPr>
            <p:spPr>
              <a:xfrm>
                <a:off x="1654493" y="1092994"/>
                <a:ext cx="327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735A1BB-CFA8-4BAD-B6EB-57CB461D76C5}"/>
                  </a:ext>
                </a:extLst>
              </p:cNvPr>
              <p:cNvCxnSpPr>
                <a:cxnSpLocks/>
              </p:cNvCxnSpPr>
              <p:nvPr/>
            </p:nvCxnSpPr>
            <p:spPr>
              <a:xfrm>
                <a:off x="1671907" y="981075"/>
                <a:ext cx="2799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AA88350-3118-44F5-A599-D880B45A8984}"/>
                  </a:ext>
                </a:extLst>
              </p:cNvPr>
              <p:cNvCxnSpPr>
                <a:cxnSpLocks/>
              </p:cNvCxnSpPr>
              <p:nvPr/>
            </p:nvCxnSpPr>
            <p:spPr>
              <a:xfrm>
                <a:off x="1692143" y="872345"/>
                <a:ext cx="2435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0986C74-9572-4F1A-AEEC-8D4293F13218}"/>
                  </a:ext>
                </a:extLst>
              </p:cNvPr>
              <p:cNvCxnSpPr>
                <a:cxnSpLocks/>
              </p:cNvCxnSpPr>
              <p:nvPr/>
            </p:nvCxnSpPr>
            <p:spPr>
              <a:xfrm>
                <a:off x="1709134" y="762808"/>
                <a:ext cx="200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A3332C0-4435-42B6-9033-9A69204C6775}"/>
                  </a:ext>
                </a:extLst>
              </p:cNvPr>
              <p:cNvCxnSpPr>
                <a:cxnSpLocks/>
              </p:cNvCxnSpPr>
              <p:nvPr/>
            </p:nvCxnSpPr>
            <p:spPr>
              <a:xfrm>
                <a:off x="1721506" y="660415"/>
                <a:ext cx="1644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97DF9BB-933A-474C-B280-9A8150F52DF9}"/>
                  </a:ext>
                </a:extLst>
              </p:cNvPr>
              <p:cNvCxnSpPr>
                <a:cxnSpLocks/>
              </p:cNvCxnSpPr>
              <p:nvPr/>
            </p:nvCxnSpPr>
            <p:spPr>
              <a:xfrm flipV="1">
                <a:off x="2009515" y="1066800"/>
                <a:ext cx="98130" cy="1595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6CB0266-A244-475B-BB91-FFF2FB53125E}"/>
                  </a:ext>
                </a:extLst>
              </p:cNvPr>
              <p:cNvCxnSpPr>
                <a:cxnSpLocks/>
              </p:cNvCxnSpPr>
              <p:nvPr/>
            </p:nvCxnSpPr>
            <p:spPr>
              <a:xfrm flipV="1">
                <a:off x="1982193" y="966102"/>
                <a:ext cx="78037" cy="126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7E8744F-5B71-4B54-899A-812CC20A8670}"/>
                  </a:ext>
                </a:extLst>
              </p:cNvPr>
              <p:cNvCxnSpPr>
                <a:cxnSpLocks/>
              </p:cNvCxnSpPr>
              <p:nvPr/>
            </p:nvCxnSpPr>
            <p:spPr>
              <a:xfrm flipV="1">
                <a:off x="1951820" y="886196"/>
                <a:ext cx="60991" cy="94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BFF54CA-E954-4BD0-9A88-B40FA7B3B8D2}"/>
                  </a:ext>
                </a:extLst>
              </p:cNvPr>
              <p:cNvCxnSpPr>
                <a:cxnSpLocks/>
              </p:cNvCxnSpPr>
              <p:nvPr/>
            </p:nvCxnSpPr>
            <p:spPr>
              <a:xfrm flipV="1">
                <a:off x="1928334" y="806404"/>
                <a:ext cx="48874" cy="63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90B7AE3-DE8A-4971-B4B4-5235A217FBFE}"/>
                  </a:ext>
                </a:extLst>
              </p:cNvPr>
              <p:cNvCxnSpPr>
                <a:cxnSpLocks/>
              </p:cNvCxnSpPr>
              <p:nvPr/>
            </p:nvCxnSpPr>
            <p:spPr>
              <a:xfrm flipV="1">
                <a:off x="1901003" y="711771"/>
                <a:ext cx="43299" cy="508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A41FB39-38E3-473C-94A1-9DDAB65D7929}"/>
                  </a:ext>
                </a:extLst>
              </p:cNvPr>
              <p:cNvCxnSpPr>
                <a:cxnSpLocks/>
              </p:cNvCxnSpPr>
              <p:nvPr/>
            </p:nvCxnSpPr>
            <p:spPr>
              <a:xfrm flipV="1">
                <a:off x="1872180" y="644606"/>
                <a:ext cx="31204" cy="213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28FFDE9-9B83-4BC7-BB0F-FA3C7B9A0610}"/>
                  </a:ext>
                </a:extLst>
              </p:cNvPr>
              <p:cNvCxnSpPr>
                <a:cxnSpLocks/>
              </p:cNvCxnSpPr>
              <p:nvPr/>
            </p:nvCxnSpPr>
            <p:spPr>
              <a:xfrm>
                <a:off x="1654493" y="1101961"/>
                <a:ext cx="360257" cy="11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ECD83EC-409C-462D-84D9-D32625181134}"/>
                  </a:ext>
                </a:extLst>
              </p:cNvPr>
              <p:cNvCxnSpPr>
                <a:cxnSpLocks/>
              </p:cNvCxnSpPr>
              <p:nvPr/>
            </p:nvCxnSpPr>
            <p:spPr>
              <a:xfrm flipV="1">
                <a:off x="1641184" y="1090666"/>
                <a:ext cx="338242" cy="127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37DFB113-F835-4C09-B74C-DED6FA67AD31}"/>
                  </a:ext>
                </a:extLst>
              </p:cNvPr>
              <p:cNvGrpSpPr/>
              <p:nvPr/>
            </p:nvGrpSpPr>
            <p:grpSpPr>
              <a:xfrm>
                <a:off x="1661437" y="985071"/>
                <a:ext cx="314061" cy="112248"/>
                <a:chOff x="1793584" y="1243066"/>
                <a:chExt cx="373566" cy="127270"/>
              </a:xfrm>
            </p:grpSpPr>
            <p:cxnSp>
              <p:nvCxnSpPr>
                <p:cNvPr id="67" name="直接连接符 66">
                  <a:extLst>
                    <a:ext uri="{FF2B5EF4-FFF2-40B4-BE49-F238E27FC236}">
                      <a16:creationId xmlns:a16="http://schemas.microsoft.com/office/drawing/2014/main" id="{E0982CF7-6587-445F-8A85-C339E2C54E2A}"/>
                    </a:ext>
                  </a:extLst>
                </p:cNvPr>
                <p:cNvCxnSpPr>
                  <a:cxnSpLocks/>
                </p:cNvCxnSpPr>
                <p:nvPr/>
              </p:nvCxnSpPr>
              <p:spPr>
                <a:xfrm>
                  <a:off x="1806893" y="1254361"/>
                  <a:ext cx="360257" cy="11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160736E4-4509-4AC1-85A8-4A1852B12961}"/>
                    </a:ext>
                  </a:extLst>
                </p:cNvPr>
                <p:cNvCxnSpPr>
                  <a:cxnSpLocks/>
                </p:cNvCxnSpPr>
                <p:nvPr/>
              </p:nvCxnSpPr>
              <p:spPr>
                <a:xfrm flipV="1">
                  <a:off x="1793584" y="1243066"/>
                  <a:ext cx="338242" cy="127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03B9C5A5-6383-4194-A85E-8A3476BD115B}"/>
                  </a:ext>
                </a:extLst>
              </p:cNvPr>
              <p:cNvGrpSpPr/>
              <p:nvPr/>
            </p:nvGrpSpPr>
            <p:grpSpPr>
              <a:xfrm>
                <a:off x="1680422" y="880185"/>
                <a:ext cx="271398" cy="105882"/>
                <a:chOff x="1793584" y="1243066"/>
                <a:chExt cx="373566" cy="127270"/>
              </a:xfrm>
            </p:grpSpPr>
            <p:cxnSp>
              <p:nvCxnSpPr>
                <p:cNvPr id="65" name="直接连接符 64">
                  <a:extLst>
                    <a:ext uri="{FF2B5EF4-FFF2-40B4-BE49-F238E27FC236}">
                      <a16:creationId xmlns:a16="http://schemas.microsoft.com/office/drawing/2014/main" id="{076FEAEE-9FA4-4044-AD5B-57AA8A2FF997}"/>
                    </a:ext>
                  </a:extLst>
                </p:cNvPr>
                <p:cNvCxnSpPr>
                  <a:cxnSpLocks/>
                </p:cNvCxnSpPr>
                <p:nvPr/>
              </p:nvCxnSpPr>
              <p:spPr>
                <a:xfrm>
                  <a:off x="1806893" y="1254361"/>
                  <a:ext cx="360257" cy="11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E24DA0F-B4AF-4DEE-B3D6-9C594E462CA8}"/>
                    </a:ext>
                  </a:extLst>
                </p:cNvPr>
                <p:cNvCxnSpPr>
                  <a:cxnSpLocks/>
                </p:cNvCxnSpPr>
                <p:nvPr/>
              </p:nvCxnSpPr>
              <p:spPr>
                <a:xfrm flipV="1">
                  <a:off x="1793584" y="1243066"/>
                  <a:ext cx="338242" cy="1272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a:extLst>
                  <a:ext uri="{FF2B5EF4-FFF2-40B4-BE49-F238E27FC236}">
                    <a16:creationId xmlns:a16="http://schemas.microsoft.com/office/drawing/2014/main" id="{85F930A5-DB13-426A-9352-B328E3B5DD41}"/>
                  </a:ext>
                </a:extLst>
              </p:cNvPr>
              <p:cNvCxnSpPr>
                <a:cxnSpLocks/>
              </p:cNvCxnSpPr>
              <p:nvPr/>
            </p:nvCxnSpPr>
            <p:spPr>
              <a:xfrm>
                <a:off x="1709134" y="764944"/>
                <a:ext cx="224548" cy="102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9DAC0B69-9902-4B4F-BCD1-2636CE83C0CC}"/>
                  </a:ext>
                </a:extLst>
              </p:cNvPr>
              <p:cNvCxnSpPr>
                <a:cxnSpLocks/>
              </p:cNvCxnSpPr>
              <p:nvPr/>
            </p:nvCxnSpPr>
            <p:spPr>
              <a:xfrm flipV="1">
                <a:off x="1690091" y="761113"/>
                <a:ext cx="220557" cy="10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组合 51">
                <a:extLst>
                  <a:ext uri="{FF2B5EF4-FFF2-40B4-BE49-F238E27FC236}">
                    <a16:creationId xmlns:a16="http://schemas.microsoft.com/office/drawing/2014/main" id="{144EAAE6-A3FF-4B15-9C60-1BB4443FD846}"/>
                  </a:ext>
                </a:extLst>
              </p:cNvPr>
              <p:cNvGrpSpPr/>
              <p:nvPr/>
            </p:nvGrpSpPr>
            <p:grpSpPr>
              <a:xfrm>
                <a:off x="1709134" y="664002"/>
                <a:ext cx="176816" cy="102179"/>
                <a:chOff x="1842491" y="913513"/>
                <a:chExt cx="243591" cy="106013"/>
              </a:xfrm>
            </p:grpSpPr>
            <p:cxnSp>
              <p:nvCxnSpPr>
                <p:cNvPr id="63" name="直接连接符 62">
                  <a:extLst>
                    <a:ext uri="{FF2B5EF4-FFF2-40B4-BE49-F238E27FC236}">
                      <a16:creationId xmlns:a16="http://schemas.microsoft.com/office/drawing/2014/main" id="{23E70C0E-9D10-48FC-A9ED-0C6EFCD9A8A0}"/>
                    </a:ext>
                  </a:extLst>
                </p:cNvPr>
                <p:cNvCxnSpPr>
                  <a:cxnSpLocks/>
                </p:cNvCxnSpPr>
                <p:nvPr/>
              </p:nvCxnSpPr>
              <p:spPr>
                <a:xfrm>
                  <a:off x="1861534" y="917344"/>
                  <a:ext cx="224548" cy="102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DB14E5B-1162-4EC3-A8F6-7CE448ABD439}"/>
                    </a:ext>
                  </a:extLst>
                </p:cNvPr>
                <p:cNvCxnSpPr>
                  <a:cxnSpLocks/>
                </p:cNvCxnSpPr>
                <p:nvPr/>
              </p:nvCxnSpPr>
              <p:spPr>
                <a:xfrm flipV="1">
                  <a:off x="1842491" y="913513"/>
                  <a:ext cx="220557" cy="106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直接连接符 52">
                <a:extLst>
                  <a:ext uri="{FF2B5EF4-FFF2-40B4-BE49-F238E27FC236}">
                    <a16:creationId xmlns:a16="http://schemas.microsoft.com/office/drawing/2014/main" id="{141E0D9C-88EE-489F-B8C3-A74EC2551E92}"/>
                  </a:ext>
                </a:extLst>
              </p:cNvPr>
              <p:cNvCxnSpPr>
                <a:cxnSpLocks/>
              </p:cNvCxnSpPr>
              <p:nvPr/>
            </p:nvCxnSpPr>
            <p:spPr>
              <a:xfrm flipV="1">
                <a:off x="2019940" y="964838"/>
                <a:ext cx="43057" cy="244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F2D7559-F491-4470-B45E-7A7814BF6302}"/>
                  </a:ext>
                </a:extLst>
              </p:cNvPr>
              <p:cNvCxnSpPr>
                <a:cxnSpLocks/>
              </p:cNvCxnSpPr>
              <p:nvPr/>
            </p:nvCxnSpPr>
            <p:spPr>
              <a:xfrm flipH="1">
                <a:off x="1985607" y="1069035"/>
                <a:ext cx="121046" cy="21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CF6432B-5A65-40B6-8247-548417B50A54}"/>
                  </a:ext>
                </a:extLst>
              </p:cNvPr>
              <p:cNvCxnSpPr>
                <a:cxnSpLocks/>
              </p:cNvCxnSpPr>
              <p:nvPr/>
            </p:nvCxnSpPr>
            <p:spPr>
              <a:xfrm flipH="1">
                <a:off x="1956605" y="970164"/>
                <a:ext cx="95090" cy="11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F05D253-658A-4C50-9DCE-88CBC1051881}"/>
                  </a:ext>
                </a:extLst>
              </p:cNvPr>
              <p:cNvCxnSpPr>
                <a:cxnSpLocks/>
              </p:cNvCxnSpPr>
              <p:nvPr/>
            </p:nvCxnSpPr>
            <p:spPr>
              <a:xfrm flipH="1">
                <a:off x="1985607" y="891198"/>
                <a:ext cx="31910" cy="196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1DCE0D9-0D3D-43F1-A92C-86F0B04B5759}"/>
                  </a:ext>
                </a:extLst>
              </p:cNvPr>
              <p:cNvCxnSpPr>
                <a:cxnSpLocks/>
              </p:cNvCxnSpPr>
              <p:nvPr/>
            </p:nvCxnSpPr>
            <p:spPr>
              <a:xfrm flipH="1" flipV="1">
                <a:off x="1932729" y="874108"/>
                <a:ext cx="76786" cy="14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E1EFEAD-58F8-4B8A-8EAA-FEB467009D22}"/>
                  </a:ext>
                </a:extLst>
              </p:cNvPr>
              <p:cNvCxnSpPr>
                <a:cxnSpLocks/>
              </p:cNvCxnSpPr>
              <p:nvPr/>
            </p:nvCxnSpPr>
            <p:spPr>
              <a:xfrm flipH="1">
                <a:off x="1956227" y="805688"/>
                <a:ext cx="20981" cy="1776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2709AF0A-89A0-4804-B488-0B1C79424450}"/>
                  </a:ext>
                </a:extLst>
              </p:cNvPr>
              <p:cNvCxnSpPr>
                <a:cxnSpLocks/>
              </p:cNvCxnSpPr>
              <p:nvPr/>
            </p:nvCxnSpPr>
            <p:spPr>
              <a:xfrm flipH="1" flipV="1">
                <a:off x="1907173" y="761114"/>
                <a:ext cx="75020" cy="49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6E0617A-8EFF-4C4D-8053-42A3EDAB1838}"/>
                  </a:ext>
                </a:extLst>
              </p:cNvPr>
              <p:cNvCxnSpPr>
                <a:cxnSpLocks/>
              </p:cNvCxnSpPr>
              <p:nvPr/>
            </p:nvCxnSpPr>
            <p:spPr>
              <a:xfrm flipH="1">
                <a:off x="1926129" y="721479"/>
                <a:ext cx="15167" cy="145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676B2BC-93B5-4166-AF79-17F3DE9D72DE}"/>
                  </a:ext>
                </a:extLst>
              </p:cNvPr>
              <p:cNvCxnSpPr>
                <a:cxnSpLocks/>
              </p:cNvCxnSpPr>
              <p:nvPr/>
            </p:nvCxnSpPr>
            <p:spPr>
              <a:xfrm flipH="1" flipV="1">
                <a:off x="1877483" y="655289"/>
                <a:ext cx="58251" cy="716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1BD14C45-949D-4C5A-9A52-8FE68618980D}"/>
                  </a:ext>
                </a:extLst>
              </p:cNvPr>
              <p:cNvCxnSpPr>
                <a:cxnSpLocks/>
              </p:cNvCxnSpPr>
              <p:nvPr/>
            </p:nvCxnSpPr>
            <p:spPr>
              <a:xfrm>
                <a:off x="1901003" y="645970"/>
                <a:ext cx="5852" cy="11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立方体 9">
              <a:extLst>
                <a:ext uri="{FF2B5EF4-FFF2-40B4-BE49-F238E27FC236}">
                  <a16:creationId xmlns:a16="http://schemas.microsoft.com/office/drawing/2014/main" id="{EC8F815C-3EFE-49FE-8379-202DAECBAC9D}"/>
                </a:ext>
              </a:extLst>
            </p:cNvPr>
            <p:cNvSpPr/>
            <p:nvPr/>
          </p:nvSpPr>
          <p:spPr>
            <a:xfrm>
              <a:off x="6028975" y="2521514"/>
              <a:ext cx="244075" cy="105377"/>
            </a:xfrm>
            <a:prstGeom prst="cube">
              <a:avLst>
                <a:gd name="adj" fmla="val 8638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柱体 10">
              <a:extLst>
                <a:ext uri="{FF2B5EF4-FFF2-40B4-BE49-F238E27FC236}">
                  <a16:creationId xmlns:a16="http://schemas.microsoft.com/office/drawing/2014/main" id="{2BB4A135-7A49-4D29-ABDC-11D6E8DDF2BE}"/>
                </a:ext>
              </a:extLst>
            </p:cNvPr>
            <p:cNvSpPr/>
            <p:nvPr/>
          </p:nvSpPr>
          <p:spPr>
            <a:xfrm>
              <a:off x="6155452" y="2394310"/>
              <a:ext cx="45719" cy="159873"/>
            </a:xfrm>
            <a:prstGeom prst="can">
              <a:avLst>
                <a:gd name="adj" fmla="val 6891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柱体 11">
              <a:extLst>
                <a:ext uri="{FF2B5EF4-FFF2-40B4-BE49-F238E27FC236}">
                  <a16:creationId xmlns:a16="http://schemas.microsoft.com/office/drawing/2014/main" id="{C411A76A-98DE-49EB-AE97-2E17A590BBFA}"/>
                </a:ext>
              </a:extLst>
            </p:cNvPr>
            <p:cNvSpPr/>
            <p:nvPr/>
          </p:nvSpPr>
          <p:spPr>
            <a:xfrm rot="14507499">
              <a:off x="6094072" y="2358966"/>
              <a:ext cx="45719" cy="181033"/>
            </a:xfrm>
            <a:prstGeom prst="can">
              <a:avLst>
                <a:gd name="adj" fmla="val 6891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5AB15EE6-6078-4470-AF52-112A2DD7662F}"/>
                </a:ext>
              </a:extLst>
            </p:cNvPr>
            <p:cNvGrpSpPr/>
            <p:nvPr/>
          </p:nvGrpSpPr>
          <p:grpSpPr>
            <a:xfrm>
              <a:off x="5834204" y="2312669"/>
              <a:ext cx="330364" cy="288969"/>
              <a:chOff x="2496180" y="3561772"/>
              <a:chExt cx="666751" cy="549103"/>
            </a:xfrm>
            <a:scene3d>
              <a:camera prst="isometricLeftDown"/>
              <a:lightRig rig="threePt" dir="t"/>
            </a:scene3d>
          </p:grpSpPr>
          <p:sp>
            <p:nvSpPr>
              <p:cNvPr id="14" name="立方体 13">
                <a:extLst>
                  <a:ext uri="{FF2B5EF4-FFF2-40B4-BE49-F238E27FC236}">
                    <a16:creationId xmlns:a16="http://schemas.microsoft.com/office/drawing/2014/main" id="{EB26969A-A963-4F54-93BE-5DA4FC1DD887}"/>
                  </a:ext>
                </a:extLst>
              </p:cNvPr>
              <p:cNvSpPr/>
              <p:nvPr/>
            </p:nvSpPr>
            <p:spPr>
              <a:xfrm>
                <a:off x="2496180" y="3561772"/>
                <a:ext cx="666751" cy="549103"/>
              </a:xfrm>
              <a:prstGeom prst="cube">
                <a:avLst>
                  <a:gd name="adj" fmla="val 10438"/>
                </a:avLst>
              </a:prstGeom>
              <a:solidFill>
                <a:schemeClr val="accent1">
                  <a:lumMod val="20000"/>
                  <a:lumOff val="8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十字形 14">
                <a:extLst>
                  <a:ext uri="{FF2B5EF4-FFF2-40B4-BE49-F238E27FC236}">
                    <a16:creationId xmlns:a16="http://schemas.microsoft.com/office/drawing/2014/main" id="{FDB0CF84-65E1-4B3F-8780-670D2ADC62F9}"/>
                  </a:ext>
                </a:extLst>
              </p:cNvPr>
              <p:cNvSpPr/>
              <p:nvPr/>
            </p:nvSpPr>
            <p:spPr>
              <a:xfrm>
                <a:off x="2541086" y="3665558"/>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十字形 15">
                <a:extLst>
                  <a:ext uri="{FF2B5EF4-FFF2-40B4-BE49-F238E27FC236}">
                    <a16:creationId xmlns:a16="http://schemas.microsoft.com/office/drawing/2014/main" id="{08468BAC-97A5-4245-BA71-CFC4D3E3505C}"/>
                  </a:ext>
                </a:extLst>
              </p:cNvPr>
              <p:cNvSpPr/>
              <p:nvPr/>
            </p:nvSpPr>
            <p:spPr>
              <a:xfrm>
                <a:off x="2698423" y="3665558"/>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十字形 16">
                <a:extLst>
                  <a:ext uri="{FF2B5EF4-FFF2-40B4-BE49-F238E27FC236}">
                    <a16:creationId xmlns:a16="http://schemas.microsoft.com/office/drawing/2014/main" id="{8D9E1B53-4783-42A7-8E33-2C79D3CE5890}"/>
                  </a:ext>
                </a:extLst>
              </p:cNvPr>
              <p:cNvSpPr/>
              <p:nvPr/>
            </p:nvSpPr>
            <p:spPr>
              <a:xfrm>
                <a:off x="2855760" y="3665558"/>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十字形 17">
                <a:extLst>
                  <a:ext uri="{FF2B5EF4-FFF2-40B4-BE49-F238E27FC236}">
                    <a16:creationId xmlns:a16="http://schemas.microsoft.com/office/drawing/2014/main" id="{DD5569E5-626B-4773-9608-0A07FD6A1528}"/>
                  </a:ext>
                </a:extLst>
              </p:cNvPr>
              <p:cNvSpPr/>
              <p:nvPr/>
            </p:nvSpPr>
            <p:spPr>
              <a:xfrm>
                <a:off x="3013096" y="3665558"/>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十字形 18">
                <a:extLst>
                  <a:ext uri="{FF2B5EF4-FFF2-40B4-BE49-F238E27FC236}">
                    <a16:creationId xmlns:a16="http://schemas.microsoft.com/office/drawing/2014/main" id="{746A6D16-9D84-492F-B265-AD04D7CEFC78}"/>
                  </a:ext>
                </a:extLst>
              </p:cNvPr>
              <p:cNvSpPr/>
              <p:nvPr/>
            </p:nvSpPr>
            <p:spPr>
              <a:xfrm>
                <a:off x="2542388" y="3994362"/>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十字形 19">
                <a:extLst>
                  <a:ext uri="{FF2B5EF4-FFF2-40B4-BE49-F238E27FC236}">
                    <a16:creationId xmlns:a16="http://schemas.microsoft.com/office/drawing/2014/main" id="{154DE496-4459-4E75-8EF7-FF984F30F442}"/>
                  </a:ext>
                </a:extLst>
              </p:cNvPr>
              <p:cNvSpPr/>
              <p:nvPr/>
            </p:nvSpPr>
            <p:spPr>
              <a:xfrm>
                <a:off x="2699725" y="3994362"/>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十字形 20">
                <a:extLst>
                  <a:ext uri="{FF2B5EF4-FFF2-40B4-BE49-F238E27FC236}">
                    <a16:creationId xmlns:a16="http://schemas.microsoft.com/office/drawing/2014/main" id="{7848931C-59E0-4FF5-8AA1-D4BC3162DCC2}"/>
                  </a:ext>
                </a:extLst>
              </p:cNvPr>
              <p:cNvSpPr/>
              <p:nvPr/>
            </p:nvSpPr>
            <p:spPr>
              <a:xfrm>
                <a:off x="2857062" y="3994362"/>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十字形 21">
                <a:extLst>
                  <a:ext uri="{FF2B5EF4-FFF2-40B4-BE49-F238E27FC236}">
                    <a16:creationId xmlns:a16="http://schemas.microsoft.com/office/drawing/2014/main" id="{03357844-749D-4FEF-B1E5-DABAA2EC9B05}"/>
                  </a:ext>
                </a:extLst>
              </p:cNvPr>
              <p:cNvSpPr/>
              <p:nvPr/>
            </p:nvSpPr>
            <p:spPr>
              <a:xfrm>
                <a:off x="3014398" y="3994362"/>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十字形 22">
                <a:extLst>
                  <a:ext uri="{FF2B5EF4-FFF2-40B4-BE49-F238E27FC236}">
                    <a16:creationId xmlns:a16="http://schemas.microsoft.com/office/drawing/2014/main" id="{6D4CA564-22A2-452F-960C-E80D54C3E15A}"/>
                  </a:ext>
                </a:extLst>
              </p:cNvPr>
              <p:cNvSpPr/>
              <p:nvPr/>
            </p:nvSpPr>
            <p:spPr>
              <a:xfrm>
                <a:off x="2541086" y="3775159"/>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十字形 23">
                <a:extLst>
                  <a:ext uri="{FF2B5EF4-FFF2-40B4-BE49-F238E27FC236}">
                    <a16:creationId xmlns:a16="http://schemas.microsoft.com/office/drawing/2014/main" id="{D40B25D9-8B9B-427F-9CEA-92E747FC1452}"/>
                  </a:ext>
                </a:extLst>
              </p:cNvPr>
              <p:cNvSpPr/>
              <p:nvPr/>
            </p:nvSpPr>
            <p:spPr>
              <a:xfrm>
                <a:off x="2698423" y="3775159"/>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十字形 24">
                <a:extLst>
                  <a:ext uri="{FF2B5EF4-FFF2-40B4-BE49-F238E27FC236}">
                    <a16:creationId xmlns:a16="http://schemas.microsoft.com/office/drawing/2014/main" id="{B9E2E9FB-C2C9-41FD-A4B0-6D95388D07F7}"/>
                  </a:ext>
                </a:extLst>
              </p:cNvPr>
              <p:cNvSpPr/>
              <p:nvPr/>
            </p:nvSpPr>
            <p:spPr>
              <a:xfrm>
                <a:off x="2855760" y="3775159"/>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十字形 25">
                <a:extLst>
                  <a:ext uri="{FF2B5EF4-FFF2-40B4-BE49-F238E27FC236}">
                    <a16:creationId xmlns:a16="http://schemas.microsoft.com/office/drawing/2014/main" id="{6D83F822-F4E0-4D51-84EA-97BBD5D6DEF9}"/>
                  </a:ext>
                </a:extLst>
              </p:cNvPr>
              <p:cNvSpPr/>
              <p:nvPr/>
            </p:nvSpPr>
            <p:spPr>
              <a:xfrm>
                <a:off x="3013096" y="3775159"/>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十字形 26">
                <a:extLst>
                  <a:ext uri="{FF2B5EF4-FFF2-40B4-BE49-F238E27FC236}">
                    <a16:creationId xmlns:a16="http://schemas.microsoft.com/office/drawing/2014/main" id="{F3FB8E7D-C74D-4FD9-BF81-61EEB05F5F36}"/>
                  </a:ext>
                </a:extLst>
              </p:cNvPr>
              <p:cNvSpPr/>
              <p:nvPr/>
            </p:nvSpPr>
            <p:spPr>
              <a:xfrm>
                <a:off x="2541086" y="3884760"/>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十字形 27">
                <a:extLst>
                  <a:ext uri="{FF2B5EF4-FFF2-40B4-BE49-F238E27FC236}">
                    <a16:creationId xmlns:a16="http://schemas.microsoft.com/office/drawing/2014/main" id="{9222F609-4E23-4075-8E74-1BC0E101056D}"/>
                  </a:ext>
                </a:extLst>
              </p:cNvPr>
              <p:cNvSpPr/>
              <p:nvPr/>
            </p:nvSpPr>
            <p:spPr>
              <a:xfrm>
                <a:off x="2698423" y="3884760"/>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十字形 28">
                <a:extLst>
                  <a:ext uri="{FF2B5EF4-FFF2-40B4-BE49-F238E27FC236}">
                    <a16:creationId xmlns:a16="http://schemas.microsoft.com/office/drawing/2014/main" id="{1C3A7084-18A3-4AC8-ABE0-76D1E7894240}"/>
                  </a:ext>
                </a:extLst>
              </p:cNvPr>
              <p:cNvSpPr/>
              <p:nvPr/>
            </p:nvSpPr>
            <p:spPr>
              <a:xfrm>
                <a:off x="2855760" y="3884760"/>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十字形 29">
                <a:extLst>
                  <a:ext uri="{FF2B5EF4-FFF2-40B4-BE49-F238E27FC236}">
                    <a16:creationId xmlns:a16="http://schemas.microsoft.com/office/drawing/2014/main" id="{9570DAEC-5136-43D6-B226-D0A7076C6443}"/>
                  </a:ext>
                </a:extLst>
              </p:cNvPr>
              <p:cNvSpPr/>
              <p:nvPr/>
            </p:nvSpPr>
            <p:spPr>
              <a:xfrm>
                <a:off x="3013096" y="3884760"/>
                <a:ext cx="54768" cy="57726"/>
              </a:xfrm>
              <a:prstGeom prst="plus">
                <a:avLst>
                  <a:gd name="adj" fmla="val 36125"/>
                </a:avLst>
              </a:prstGeom>
              <a:solidFill>
                <a:srgbClr val="920000"/>
              </a:solidFill>
              <a:ln>
                <a:solidFill>
                  <a:srgbClr val="9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9" name="图片 68">
            <a:extLst>
              <a:ext uri="{FF2B5EF4-FFF2-40B4-BE49-F238E27FC236}">
                <a16:creationId xmlns:a16="http://schemas.microsoft.com/office/drawing/2014/main" id="{1B27BFDE-682A-4A7A-9EC0-94AE18CA0C2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90415" y="1660962"/>
            <a:ext cx="221007" cy="221007"/>
          </a:xfrm>
          <a:prstGeom prst="rect">
            <a:avLst/>
          </a:prstGeom>
        </p:spPr>
      </p:pic>
      <p:pic>
        <p:nvPicPr>
          <p:cNvPr id="70" name="图片 69">
            <a:extLst>
              <a:ext uri="{FF2B5EF4-FFF2-40B4-BE49-F238E27FC236}">
                <a16:creationId xmlns:a16="http://schemas.microsoft.com/office/drawing/2014/main" id="{483EE446-F2D4-4685-9B08-B16422E1D72C}"/>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255574" y="2952223"/>
            <a:ext cx="221007" cy="221007"/>
          </a:xfrm>
          <a:prstGeom prst="rect">
            <a:avLst/>
          </a:prstGeom>
        </p:spPr>
      </p:pic>
      <p:pic>
        <p:nvPicPr>
          <p:cNvPr id="71" name="图片 70">
            <a:extLst>
              <a:ext uri="{FF2B5EF4-FFF2-40B4-BE49-F238E27FC236}">
                <a16:creationId xmlns:a16="http://schemas.microsoft.com/office/drawing/2014/main" id="{8DD43A4B-496D-4343-A194-8CDC8A9449D3}"/>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21277" y="3555518"/>
            <a:ext cx="221007" cy="221007"/>
          </a:xfrm>
          <a:prstGeom prst="rect">
            <a:avLst/>
          </a:prstGeom>
        </p:spPr>
      </p:pic>
      <p:pic>
        <p:nvPicPr>
          <p:cNvPr id="72" name="图片 71">
            <a:extLst>
              <a:ext uri="{FF2B5EF4-FFF2-40B4-BE49-F238E27FC236}">
                <a16:creationId xmlns:a16="http://schemas.microsoft.com/office/drawing/2014/main" id="{29633E66-1473-47F2-81D0-D90AF3AE356F}"/>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55574" y="2495719"/>
            <a:ext cx="221007" cy="221007"/>
          </a:xfrm>
          <a:prstGeom prst="rect">
            <a:avLst/>
          </a:prstGeom>
        </p:spPr>
      </p:pic>
      <p:sp>
        <p:nvSpPr>
          <p:cNvPr id="73" name="文本框 72">
            <a:extLst>
              <a:ext uri="{FF2B5EF4-FFF2-40B4-BE49-F238E27FC236}">
                <a16:creationId xmlns:a16="http://schemas.microsoft.com/office/drawing/2014/main" id="{6C570714-29B1-488A-94B8-DD4787C1B9C4}"/>
              </a:ext>
            </a:extLst>
          </p:cNvPr>
          <p:cNvSpPr txBox="1"/>
          <p:nvPr/>
        </p:nvSpPr>
        <p:spPr>
          <a:xfrm rot="1423102">
            <a:off x="8194405" y="2064948"/>
            <a:ext cx="615553" cy="384080"/>
          </a:xfrm>
          <a:prstGeom prst="rect">
            <a:avLst/>
          </a:prstGeom>
          <a:noFill/>
        </p:spPr>
        <p:txBody>
          <a:bodyPr vert="eaVert" wrap="none" rtlCol="0">
            <a:spAutoFit/>
          </a:bodyPr>
          <a:lstStyle/>
          <a:p>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cxnSp>
        <p:nvCxnSpPr>
          <p:cNvPr id="74" name="直接箭头连接符 73">
            <a:extLst>
              <a:ext uri="{FF2B5EF4-FFF2-40B4-BE49-F238E27FC236}">
                <a16:creationId xmlns:a16="http://schemas.microsoft.com/office/drawing/2014/main" id="{DEBB6B8C-9B64-4BFF-B025-192FF312C67A}"/>
              </a:ext>
            </a:extLst>
          </p:cNvPr>
          <p:cNvCxnSpPr>
            <a:cxnSpLocks/>
            <a:stCxn id="69" idx="3"/>
          </p:cNvCxnSpPr>
          <p:nvPr/>
        </p:nvCxnSpPr>
        <p:spPr>
          <a:xfrm>
            <a:off x="8811422" y="1771466"/>
            <a:ext cx="1344254" cy="586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EC231018-5EEE-43DB-9D35-6955575EF708}"/>
              </a:ext>
            </a:extLst>
          </p:cNvPr>
          <p:cNvCxnSpPr>
            <a:stCxn id="72" idx="3"/>
          </p:cNvCxnSpPr>
          <p:nvPr/>
        </p:nvCxnSpPr>
        <p:spPr>
          <a:xfrm flipV="1">
            <a:off x="8476581" y="2407411"/>
            <a:ext cx="1689004" cy="198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0247CE5C-D3BA-4769-87B6-9360B12AB32E}"/>
              </a:ext>
            </a:extLst>
          </p:cNvPr>
          <p:cNvCxnSpPr>
            <a:stCxn id="70" idx="3"/>
          </p:cNvCxnSpPr>
          <p:nvPr/>
        </p:nvCxnSpPr>
        <p:spPr>
          <a:xfrm flipV="1">
            <a:off x="8476581" y="2468053"/>
            <a:ext cx="1686903" cy="594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AAD266D7-81A2-429F-BC00-407C36A74BEB}"/>
              </a:ext>
            </a:extLst>
          </p:cNvPr>
          <p:cNvCxnSpPr>
            <a:cxnSpLocks/>
            <a:stCxn id="71" idx="3"/>
          </p:cNvCxnSpPr>
          <p:nvPr/>
        </p:nvCxnSpPr>
        <p:spPr>
          <a:xfrm flipV="1">
            <a:off x="8942284" y="2534381"/>
            <a:ext cx="1230141" cy="1131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文本框 77">
            <a:extLst>
              <a:ext uri="{FF2B5EF4-FFF2-40B4-BE49-F238E27FC236}">
                <a16:creationId xmlns:a16="http://schemas.microsoft.com/office/drawing/2014/main" id="{EB7CAD15-6F31-4A75-80A3-E3437B1025D4}"/>
              </a:ext>
            </a:extLst>
          </p:cNvPr>
          <p:cNvSpPr txBox="1"/>
          <p:nvPr/>
        </p:nvSpPr>
        <p:spPr>
          <a:xfrm rot="16440080">
            <a:off x="8950781" y="2027839"/>
            <a:ext cx="553998" cy="342401"/>
          </a:xfrm>
          <a:prstGeom prst="rect">
            <a:avLst/>
          </a:prstGeom>
          <a:noFill/>
        </p:spPr>
        <p:txBody>
          <a:bodyPr vert="eaVert" wrap="none" rtlCol="0">
            <a:spAutoFit/>
          </a:bodyPr>
          <a:lstStyle/>
          <a:p>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91" name="图片 90">
            <a:extLst>
              <a:ext uri="{FF2B5EF4-FFF2-40B4-BE49-F238E27FC236}">
                <a16:creationId xmlns:a16="http://schemas.microsoft.com/office/drawing/2014/main" id="{24C747DA-0C74-40BB-97EA-2C97DFBEF062}"/>
              </a:ext>
            </a:extLst>
          </p:cNvPr>
          <p:cNvPicPr>
            <a:picLocks noChangeAspect="1"/>
          </p:cNvPicPr>
          <p:nvPr/>
        </p:nvPicPr>
        <p:blipFill>
          <a:blip r:embed="rId6"/>
          <a:stretch>
            <a:fillRect/>
          </a:stretch>
        </p:blipFill>
        <p:spPr>
          <a:xfrm>
            <a:off x="1059961" y="1661090"/>
            <a:ext cx="5707646" cy="3427884"/>
          </a:xfrm>
          <a:prstGeom prst="rect">
            <a:avLst/>
          </a:prstGeom>
        </p:spPr>
      </p:pic>
      <p:sp>
        <p:nvSpPr>
          <p:cNvPr id="93" name="文本框 92">
            <a:extLst>
              <a:ext uri="{FF2B5EF4-FFF2-40B4-BE49-F238E27FC236}">
                <a16:creationId xmlns:a16="http://schemas.microsoft.com/office/drawing/2014/main" id="{167E3A81-A4FF-4151-AB52-53384377272F}"/>
              </a:ext>
            </a:extLst>
          </p:cNvPr>
          <p:cNvSpPr txBox="1"/>
          <p:nvPr/>
        </p:nvSpPr>
        <p:spPr>
          <a:xfrm>
            <a:off x="614680" y="1182487"/>
            <a:ext cx="3095719"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基于原型的分类网络：</a:t>
            </a:r>
          </a:p>
        </p:txBody>
      </p:sp>
      <mc:AlternateContent xmlns:mc="http://schemas.openxmlformats.org/markup-compatibility/2006">
        <mc:Choice xmlns:a14="http://schemas.microsoft.com/office/drawing/2010/main" Requires="a14">
          <p:sp>
            <p:nvSpPr>
              <p:cNvPr id="94" name="文本框 93">
                <a:extLst>
                  <a:ext uri="{FF2B5EF4-FFF2-40B4-BE49-F238E27FC236}">
                    <a16:creationId xmlns:a16="http://schemas.microsoft.com/office/drawing/2014/main" id="{66523C7A-8945-419D-ADDD-1A076B64962A}"/>
                  </a:ext>
                </a:extLst>
              </p:cNvPr>
              <p:cNvSpPr txBox="1"/>
              <p:nvPr/>
            </p:nvSpPr>
            <p:spPr>
              <a:xfrm>
                <a:off x="1610048" y="5141989"/>
                <a:ext cx="4200701" cy="7327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m</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a:rPr lang="en-US" altLang="zh-CN" b="0" i="1" smtClean="0">
                              <a:latin typeface="Cambria Math" panose="02040503050406030204" pitchFamily="18" charset="0"/>
                            </a:rPr>
                            <m:t>𝑎𝑟𝑔</m:t>
                          </m:r>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zh-CN" altLang="en-US" i="1">
                                  <a:latin typeface="Cambria Math" panose="02040503050406030204" pitchFamily="18" charset="0"/>
                                </a:rPr>
                                <m:t>𝜃</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m</m:t>
                                  </m:r>
                                </m:e>
                                <m:sub>
                                  <m:r>
                                    <a:rPr lang="en-US" altLang="zh-CN" i="1">
                                      <a:latin typeface="Cambria Math" panose="02040503050406030204" pitchFamily="18" charset="0"/>
                                    </a:rPr>
                                    <m:t>𝑖</m:t>
                                  </m:r>
                                </m:sub>
                              </m:sSub>
                            </m:lim>
                          </m:limLow>
                        </m:fName>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m:rPr>
                                  <m:brk m:alnAt="7"/>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𝐷</m:t>
                                  </m:r>
                                </m:e>
                                <m:sup>
                                  <m:r>
                                    <a:rPr lang="en-US" altLang="zh-CN" b="0" i="1" smtClean="0">
                                      <a:latin typeface="Cambria Math" panose="02040503050406030204" pitchFamily="18" charset="0"/>
                                      <a:ea typeface="Cambria Math" panose="02040503050406030204" pitchFamily="18" charset="0"/>
                                    </a:rPr>
                                    <m:t>𝑡𝑟𝑎𝑖𝑛</m:t>
                                  </m:r>
                                </m:sup>
                              </m:sSup>
                            </m:sub>
                            <m:sup/>
                            <m:e>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r>
                                    <a:rPr lang="zh-CN" altLang="en-US" b="0" i="1" smtClean="0">
                                      <a:latin typeface="Cambria Math" panose="02040503050406030204" pitchFamily="18" charset="0"/>
                                    </a:rPr>
                                    <m:t>𝜃</m:t>
                                  </m:r>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e>
                      </m:func>
                    </m:oMath>
                  </m:oMathPara>
                </a14:m>
                <a:endParaRPr lang="zh-CN" altLang="en-US" dirty="0"/>
              </a:p>
            </p:txBody>
          </p:sp>
        </mc:Choice>
        <mc:Fallback>
          <p:sp>
            <p:nvSpPr>
              <p:cNvPr id="94" name="文本框 93">
                <a:extLst>
                  <a:ext uri="{FF2B5EF4-FFF2-40B4-BE49-F238E27FC236}">
                    <a16:creationId xmlns:a16="http://schemas.microsoft.com/office/drawing/2014/main" id="{66523C7A-8945-419D-ADDD-1A076B64962A}"/>
                  </a:ext>
                </a:extLst>
              </p:cNvPr>
              <p:cNvSpPr txBox="1">
                <a:spLocks noRot="1" noChangeAspect="1" noMove="1" noResize="1" noEditPoints="1" noAdjustHandles="1" noChangeArrowheads="1" noChangeShapeType="1" noTextEdit="1"/>
              </p:cNvSpPr>
              <p:nvPr/>
            </p:nvSpPr>
            <p:spPr>
              <a:xfrm>
                <a:off x="1610048" y="5141989"/>
                <a:ext cx="4200701" cy="73270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7" name="文本框 96">
                <a:extLst>
                  <a:ext uri="{FF2B5EF4-FFF2-40B4-BE49-F238E27FC236}">
                    <a16:creationId xmlns:a16="http://schemas.microsoft.com/office/drawing/2014/main" id="{62DC62EF-8AC9-4B16-BADB-D973F49C7326}"/>
                  </a:ext>
                </a:extLst>
              </p:cNvPr>
              <p:cNvSpPr txBox="1"/>
              <p:nvPr/>
            </p:nvSpPr>
            <p:spPr>
              <a:xfrm>
                <a:off x="277667" y="6114045"/>
                <a:ext cx="2349681" cy="4664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i="1">
                          <a:latin typeface="Cambria Math" panose="02040503050406030204" pitchFamily="18" charset="0"/>
                        </a:rPr>
                        <m:t>𝑎𝑟𝑔</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r>
                            <a:rPr lang="en-US" altLang="zh-CN" b="0" i="1" smtClean="0">
                              <a:latin typeface="Cambria Math" panose="02040503050406030204" pitchFamily="18" charset="0"/>
                            </a:rPr>
                            <m:t>𝑗</m:t>
                          </m:r>
                          <m:r>
                            <a:rPr lang="en-US" altLang="zh-CN" i="1">
                              <a:latin typeface="Cambria Math" panose="02040503050406030204" pitchFamily="18" charset="0"/>
                            </a:rPr>
                            <m:t> </m:t>
                          </m:r>
                        </m:lim>
                      </m:limLow>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e>
                          </m:d>
                        </m:e>
                        <m:sup>
                          <m:r>
                            <a:rPr lang="en-US" altLang="zh-CN" b="0" i="1" smtClean="0">
                              <a:latin typeface="Cambria Math" panose="02040503050406030204" pitchFamily="18" charset="0"/>
                            </a:rPr>
                            <m:t>2</m:t>
                          </m:r>
                        </m:sup>
                      </m:sSup>
                    </m:oMath>
                  </m:oMathPara>
                </a14:m>
                <a:endParaRPr lang="zh-CN" altLang="en-US" dirty="0"/>
              </a:p>
            </p:txBody>
          </p:sp>
        </mc:Choice>
        <mc:Fallback>
          <p:sp>
            <p:nvSpPr>
              <p:cNvPr id="97" name="文本框 96">
                <a:extLst>
                  <a:ext uri="{FF2B5EF4-FFF2-40B4-BE49-F238E27FC236}">
                    <a16:creationId xmlns:a16="http://schemas.microsoft.com/office/drawing/2014/main" id="{62DC62EF-8AC9-4B16-BADB-D973F49C7326}"/>
                  </a:ext>
                </a:extLst>
              </p:cNvPr>
              <p:cNvSpPr txBox="1">
                <a:spLocks noRot="1" noChangeAspect="1" noMove="1" noResize="1" noEditPoints="1" noAdjustHandles="1" noChangeArrowheads="1" noChangeShapeType="1" noTextEdit="1"/>
              </p:cNvSpPr>
              <p:nvPr/>
            </p:nvSpPr>
            <p:spPr>
              <a:xfrm>
                <a:off x="277667" y="6114045"/>
                <a:ext cx="2349681" cy="466410"/>
              </a:xfrm>
              <a:prstGeom prst="rect">
                <a:avLst/>
              </a:prstGeom>
              <a:blipFill>
                <a:blip r:embed="rId8"/>
                <a:stretch>
                  <a:fillRect l="-1818" r="-519" b="-17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8" name="文本框 97">
                <a:extLst>
                  <a:ext uri="{FF2B5EF4-FFF2-40B4-BE49-F238E27FC236}">
                    <a16:creationId xmlns:a16="http://schemas.microsoft.com/office/drawing/2014/main" id="{3E63E0B3-8B2C-4178-956E-AB28AC10D382}"/>
                  </a:ext>
                </a:extLst>
              </p:cNvPr>
              <p:cNvSpPr txBox="1"/>
              <p:nvPr/>
            </p:nvSpPr>
            <p:spPr>
              <a:xfrm>
                <a:off x="2874276" y="6126728"/>
                <a:ext cx="4675704" cy="3737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e>
                      </m:d>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𝐹</m:t>
                                  </m:r>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𝑈𝑛𝑘𝑛𝑜𝑤𝑛</m:t>
                      </m:r>
                    </m:oMath>
                  </m:oMathPara>
                </a14:m>
                <a:endParaRPr lang="zh-CN" altLang="en-US" dirty="0"/>
              </a:p>
            </p:txBody>
          </p:sp>
        </mc:Choice>
        <mc:Fallback>
          <p:sp>
            <p:nvSpPr>
              <p:cNvPr id="98" name="文本框 97">
                <a:extLst>
                  <a:ext uri="{FF2B5EF4-FFF2-40B4-BE49-F238E27FC236}">
                    <a16:creationId xmlns:a16="http://schemas.microsoft.com/office/drawing/2014/main" id="{3E63E0B3-8B2C-4178-956E-AB28AC10D382}"/>
                  </a:ext>
                </a:extLst>
              </p:cNvPr>
              <p:cNvSpPr txBox="1">
                <a:spLocks noRot="1" noChangeAspect="1" noMove="1" noResize="1" noEditPoints="1" noAdjustHandles="1" noChangeArrowheads="1" noChangeShapeType="1" noTextEdit="1"/>
              </p:cNvSpPr>
              <p:nvPr/>
            </p:nvSpPr>
            <p:spPr>
              <a:xfrm>
                <a:off x="2874276" y="6126728"/>
                <a:ext cx="4675704" cy="373757"/>
              </a:xfrm>
              <a:prstGeom prst="rect">
                <a:avLst/>
              </a:prstGeom>
              <a:blipFill>
                <a:blip r:embed="rId9"/>
                <a:stretch>
                  <a:fillRect l="-522" r="-782" b="-213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5505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8FDD646B-299E-44A2-9D71-B4D3927BF552}"/>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p:cNvGrpSpPr/>
          <p:nvPr/>
        </p:nvGrpSpPr>
        <p:grpSpPr>
          <a:xfrm>
            <a:off x="3892128" y="2349810"/>
            <a:ext cx="4407743" cy="2725662"/>
            <a:chOff x="-2765213" y="2403971"/>
            <a:chExt cx="4407743" cy="2725662"/>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研究背景与现状</a:t>
                </a:r>
              </a:p>
            </p:txBody>
          </p:sp>
        </p:grpSp>
        <p:grpSp>
          <p:nvGrpSpPr>
            <p:cNvPr id="23" name="组合 22"/>
            <p:cNvGrpSpPr/>
            <p:nvPr/>
          </p:nvGrpSpPr>
          <p:grpSpPr>
            <a:xfrm>
              <a:off x="-2765213" y="3089759"/>
              <a:ext cx="4407743" cy="633956"/>
              <a:chOff x="-2765213" y="3009325"/>
              <a:chExt cx="4407743" cy="633956"/>
            </a:xfrm>
          </p:grpSpPr>
          <p:sp>
            <p:nvSpPr>
              <p:cNvPr id="33" name="菱形 32"/>
              <p:cNvSpPr/>
              <p:nvPr/>
            </p:nvSpPr>
            <p:spPr>
              <a:xfrm>
                <a:off x="-2765213" y="306703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3699933" cy="633956"/>
              </a:xfrm>
              <a:prstGeom prst="rect">
                <a:avLst/>
              </a:prstGeom>
              <a:noFill/>
            </p:spPr>
            <p:txBody>
              <a:bodyPr wrap="square" rtlCol="0">
                <a:spAutoFit/>
              </a:bodyPr>
              <a:lstStyle/>
              <a:p>
                <a:pPr>
                  <a:lnSpc>
                    <a:spcPct val="130000"/>
                  </a:lnSpc>
                </a:pPr>
                <a:r>
                  <a:rPr lang="zh-CN" altLang="en-US" sz="30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研究内容</a:t>
                </a:r>
              </a:p>
            </p:txBody>
          </p:sp>
        </p:grpSp>
        <p:grpSp>
          <p:nvGrpSpPr>
            <p:cNvPr id="24" name="组合 23"/>
            <p:cNvGrpSpPr/>
            <p:nvPr/>
          </p:nvGrpSpPr>
          <p:grpSpPr>
            <a:xfrm>
              <a:off x="-2765213" y="3851747"/>
              <a:ext cx="4407743" cy="553998"/>
              <a:chOff x="-2765213" y="3690879"/>
              <a:chExt cx="4407743" cy="553998"/>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实验分析</a:t>
                </a:r>
              </a:p>
            </p:txBody>
          </p:sp>
        </p:grpSp>
        <p:grpSp>
          <p:nvGrpSpPr>
            <p:cNvPr id="25" name="组合 24"/>
            <p:cNvGrpSpPr/>
            <p:nvPr/>
          </p:nvGrpSpPr>
          <p:grpSpPr>
            <a:xfrm>
              <a:off x="-2765213" y="4575635"/>
              <a:ext cx="4407743" cy="553998"/>
              <a:chOff x="-2765213" y="4334333"/>
              <a:chExt cx="4407743"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扩展部分</a:t>
                </a:r>
              </a:p>
            </p:txBody>
          </p:sp>
        </p:grpSp>
      </p:grpSp>
    </p:spTree>
    <p:extLst>
      <p:ext uri="{BB962C8B-B14F-4D97-AF65-F5344CB8AC3E}">
        <p14:creationId xmlns:p14="http://schemas.microsoft.com/office/powerpoint/2010/main" val="245279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AB4A9599-838E-4B07-B7BF-C07D28156810}"/>
              </a:ext>
            </a:extLst>
          </p:cNvPr>
          <p:cNvSpPr/>
          <p:nvPr/>
        </p:nvSpPr>
        <p:spPr>
          <a:xfrm>
            <a:off x="6224337" y="4488354"/>
            <a:ext cx="5470358" cy="2320297"/>
          </a:xfrm>
          <a:prstGeom prst="rect">
            <a:avLst/>
          </a:prstGeom>
          <a:solidFill>
            <a:schemeClr val="bg1">
              <a:lumMod val="95000"/>
            </a:schemeClr>
          </a:solidFill>
          <a:ln>
            <a:solidFill>
              <a:srgbClr val="7F7F7F"/>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 name="标题 1">
            <a:extLst>
              <a:ext uri="{FF2B5EF4-FFF2-40B4-BE49-F238E27FC236}">
                <a16:creationId xmlns:a16="http://schemas.microsoft.com/office/drawing/2014/main" id="{86DDB7F3-0FF9-4EA7-AA5E-B71BAEFDAE40}"/>
              </a:ext>
            </a:extLst>
          </p:cNvPr>
          <p:cNvSpPr>
            <a:spLocks noGrp="1"/>
          </p:cNvSpPr>
          <p:nvPr>
            <p:ph type="title"/>
          </p:nvPr>
        </p:nvSpPr>
        <p:spPr/>
        <p:txBody>
          <a:bodyPr/>
          <a:lstStyle/>
          <a:p>
            <a:r>
              <a:rPr lang="zh-CN" altLang="en-US" dirty="0"/>
              <a:t>研究内容</a:t>
            </a:r>
          </a:p>
        </p:txBody>
      </p:sp>
      <p:sp>
        <p:nvSpPr>
          <p:cNvPr id="3" name="灯片编号占位符 2">
            <a:extLst>
              <a:ext uri="{FF2B5EF4-FFF2-40B4-BE49-F238E27FC236}">
                <a16:creationId xmlns:a16="http://schemas.microsoft.com/office/drawing/2014/main" id="{EDD0A0DB-C5B4-4598-B188-8C2B55E225FD}"/>
              </a:ext>
            </a:extLst>
          </p:cNvPr>
          <p:cNvSpPr>
            <a:spLocks noGrp="1"/>
          </p:cNvSpPr>
          <p:nvPr>
            <p:ph type="sldNum" sz="quarter" idx="10"/>
          </p:nvPr>
        </p:nvSpPr>
        <p:spPr/>
        <p:txBody>
          <a:bodyPr/>
          <a:lstStyle/>
          <a:p>
            <a:r>
              <a:rPr lang="en-US" altLang="zh-CN" dirty="0"/>
              <a:t>6</a:t>
            </a:r>
            <a:endParaRPr lang="zh-CN" altLang="en-US" dirty="0"/>
          </a:p>
        </p:txBody>
      </p:sp>
      <p:pic>
        <p:nvPicPr>
          <p:cNvPr id="9" name="图片 8">
            <a:extLst>
              <a:ext uri="{FF2B5EF4-FFF2-40B4-BE49-F238E27FC236}">
                <a16:creationId xmlns:a16="http://schemas.microsoft.com/office/drawing/2014/main" id="{5CA1A368-74EA-4E62-BDEE-DAC0E6D867A9}"/>
              </a:ext>
            </a:extLst>
          </p:cNvPr>
          <p:cNvPicPr>
            <a:picLocks noChangeAspect="1"/>
          </p:cNvPicPr>
          <p:nvPr/>
        </p:nvPicPr>
        <p:blipFill>
          <a:blip r:embed="rId3"/>
          <a:stretch>
            <a:fillRect/>
          </a:stretch>
        </p:blipFill>
        <p:spPr>
          <a:xfrm>
            <a:off x="1331495" y="1061785"/>
            <a:ext cx="9529010" cy="3426569"/>
          </a:xfrm>
          <a:prstGeom prst="rect">
            <a:avLst/>
          </a:prstGeom>
        </p:spPr>
      </p:pic>
      <p:sp>
        <p:nvSpPr>
          <p:cNvPr id="10" name="文本框 9">
            <a:extLst>
              <a:ext uri="{FF2B5EF4-FFF2-40B4-BE49-F238E27FC236}">
                <a16:creationId xmlns:a16="http://schemas.microsoft.com/office/drawing/2014/main" id="{5BBFA913-E06F-4367-B869-21BE36341E74}"/>
              </a:ext>
            </a:extLst>
          </p:cNvPr>
          <p:cNvSpPr txBox="1"/>
          <p:nvPr/>
        </p:nvSpPr>
        <p:spPr>
          <a:xfrm>
            <a:off x="614680" y="1197937"/>
            <a:ext cx="3159839"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b="1" dirty="0">
                <a:solidFill>
                  <a:srgbClr val="002060"/>
                </a:solidFill>
                <a:latin typeface="宋体" panose="02010600030101010101" pitchFamily="2" charset="-122"/>
                <a:ea typeface="宋体" panose="02010600030101010101" pitchFamily="2" charset="-122"/>
              </a:rPr>
              <a:t>系统架构</a:t>
            </a:r>
            <a:r>
              <a:rPr lang="en-US" altLang="zh-CN" sz="1600" b="1" dirty="0">
                <a:solidFill>
                  <a:srgbClr val="002060"/>
                </a:solidFill>
                <a:latin typeface="宋体" panose="02010600030101010101" pitchFamily="2" charset="-122"/>
                <a:ea typeface="宋体" panose="02010600030101010101" pitchFamily="2" charset="-122"/>
              </a:rPr>
              <a:t>--</a:t>
            </a:r>
            <a:r>
              <a:rPr lang="zh-CN" altLang="en-US" sz="1600" b="1" dirty="0">
                <a:solidFill>
                  <a:srgbClr val="002060"/>
                </a:solidFill>
                <a:latin typeface="宋体" panose="02010600030101010101" pitchFamily="2" charset="-122"/>
                <a:ea typeface="宋体" panose="02010600030101010101" pitchFamily="2" charset="-122"/>
              </a:rPr>
              <a:t>特征提取网络</a:t>
            </a:r>
            <a:endParaRPr lang="zh-CN" altLang="en-US" sz="2400" b="1" dirty="0">
              <a:solidFill>
                <a:srgbClr val="002060"/>
              </a:solidFill>
              <a:latin typeface="宋体" panose="02010600030101010101" pitchFamily="2" charset="-122"/>
              <a:ea typeface="宋体" panose="02010600030101010101" pitchFamily="2" charset="-122"/>
            </a:endParaRPr>
          </a:p>
        </p:txBody>
      </p:sp>
      <p:pic>
        <p:nvPicPr>
          <p:cNvPr id="20" name="图片 19">
            <a:extLst>
              <a:ext uri="{FF2B5EF4-FFF2-40B4-BE49-F238E27FC236}">
                <a16:creationId xmlns:a16="http://schemas.microsoft.com/office/drawing/2014/main" id="{0A348D37-2C8B-460E-858E-FD2C0131190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15267" y="4616690"/>
            <a:ext cx="1864803" cy="2191961"/>
          </a:xfrm>
          <a:prstGeom prst="rect">
            <a:avLst/>
          </a:prstGeom>
        </p:spPr>
      </p:pic>
      <p:sp>
        <p:nvSpPr>
          <p:cNvPr id="22" name="文本框 21">
            <a:extLst>
              <a:ext uri="{FF2B5EF4-FFF2-40B4-BE49-F238E27FC236}">
                <a16:creationId xmlns:a16="http://schemas.microsoft.com/office/drawing/2014/main" id="{69842A19-2FBC-4AA2-A6DB-6299171D740A}"/>
              </a:ext>
            </a:extLst>
          </p:cNvPr>
          <p:cNvSpPr txBox="1"/>
          <p:nvPr/>
        </p:nvSpPr>
        <p:spPr>
          <a:xfrm>
            <a:off x="5638800" y="2975810"/>
            <a:ext cx="65" cy="553998"/>
          </a:xfrm>
          <a:prstGeom prst="rect">
            <a:avLst/>
          </a:prstGeom>
          <a:noFill/>
        </p:spPr>
        <p:txBody>
          <a:bodyPr wrap="none" lIns="0" tIns="0" rIns="0" bIns="0" rtlCol="0">
            <a:spAutoFit/>
          </a:bodyPr>
          <a:lstStyle/>
          <a:p>
            <a:endParaRPr lang="en-US" altLang="zh-CN" dirty="0"/>
          </a:p>
          <a:p>
            <a:endParaRPr lang="en-US" altLang="zh-CN" dirty="0"/>
          </a:p>
        </p:txBody>
      </p:sp>
      <p:sp>
        <p:nvSpPr>
          <p:cNvPr id="28" name="文本框 27">
            <a:extLst>
              <a:ext uri="{FF2B5EF4-FFF2-40B4-BE49-F238E27FC236}">
                <a16:creationId xmlns:a16="http://schemas.microsoft.com/office/drawing/2014/main" id="{EBABA6FD-CDCB-44F6-8B0C-3F349C834D5E}"/>
              </a:ext>
            </a:extLst>
          </p:cNvPr>
          <p:cNvSpPr txBox="1"/>
          <p:nvPr/>
        </p:nvSpPr>
        <p:spPr>
          <a:xfrm>
            <a:off x="5678424" y="2971800"/>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F5E50E0-D15A-4D2F-8986-DFB358896E06}"/>
                  </a:ext>
                </a:extLst>
              </p:cNvPr>
              <p:cNvSpPr txBox="1"/>
              <p:nvPr/>
            </p:nvSpPr>
            <p:spPr>
              <a:xfrm>
                <a:off x="1164984" y="4488354"/>
                <a:ext cx="3766031" cy="441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𝑆𝑇𝐹𝑇</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𝑚</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𝑘</m:t>
                          </m:r>
                        </m:e>
                      </m:d>
                      <m:r>
                        <a:rPr lang="en-US" altLang="zh-CN" sz="1400" b="0" i="1" smtClean="0">
                          <a:latin typeface="Cambria Math" panose="02040503050406030204" pitchFamily="18" charset="0"/>
                        </a:rPr>
                        <m:t>=</m:t>
                      </m:r>
                      <m:nary>
                        <m:naryPr>
                          <m:chr m:val="∑"/>
                          <m:limLoc m:val="subSup"/>
                          <m:ctrlPr>
                            <a:rPr lang="en-US" altLang="zh-CN" sz="1400" b="0" i="1" smtClean="0">
                              <a:latin typeface="Cambria Math" panose="02040503050406030204" pitchFamily="18" charset="0"/>
                            </a:rPr>
                          </m:ctrlPr>
                        </m:naryPr>
                        <m:sub>
                          <m:r>
                            <m:rPr>
                              <m:brk m:alnAt="25"/>
                            </m:rP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=0</m:t>
                          </m:r>
                        </m:sub>
                        <m:sup>
                          <m:r>
                            <a:rPr lang="en-US" altLang="zh-CN" sz="1400" b="0" i="1" smtClean="0">
                              <a:latin typeface="Cambria Math" panose="02040503050406030204" pitchFamily="18" charset="0"/>
                            </a:rPr>
                            <m:t>𝑁</m:t>
                          </m:r>
                          <m:r>
                            <a:rPr lang="en-US" altLang="zh-CN" sz="1400" b="0" i="1" smtClean="0">
                              <a:latin typeface="Cambria Math" panose="02040503050406030204" pitchFamily="18" charset="0"/>
                            </a:rPr>
                            <m:t>−1</m:t>
                          </m:r>
                        </m:sup>
                        <m:e>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𝑤</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𝑛</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𝑚𝑅</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en-US" altLang="zh-CN" sz="1400" b="0" i="1" smtClean="0">
                                  <a:latin typeface="Cambria Math" panose="02040503050406030204" pitchFamily="18" charset="0"/>
                                  <a:ea typeface="Cambria Math" panose="02040503050406030204" pitchFamily="18" charset="0"/>
                                </a:rPr>
                                <m:t>𝑒</m:t>
                              </m:r>
                            </m:e>
                            <m:sup>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𝑗</m:t>
                              </m:r>
                              <m:f>
                                <m:fPr>
                                  <m:ctrlPr>
                                    <a:rPr lang="en-US" altLang="zh-CN" sz="1400" b="0" i="1" smtClean="0">
                                      <a:latin typeface="Cambria Math" panose="02040503050406030204" pitchFamily="18" charset="0"/>
                                      <a:ea typeface="Cambria Math" panose="02040503050406030204" pitchFamily="18" charset="0"/>
                                    </a:rPr>
                                  </m:ctrlPr>
                                </m:fPr>
                                <m:num>
                                  <m:r>
                                    <a:rPr lang="en-US" altLang="zh-CN" sz="1400" b="0" i="1" smtClean="0">
                                      <a:latin typeface="Cambria Math" panose="02040503050406030204" pitchFamily="18" charset="0"/>
                                      <a:ea typeface="Cambria Math" panose="02040503050406030204" pitchFamily="18" charset="0"/>
                                    </a:rPr>
                                    <m:t>2</m:t>
                                  </m:r>
                                  <m:r>
                                    <a:rPr lang="zh-CN" altLang="en-US" sz="1400" b="0" i="1" smtClean="0">
                                      <a:latin typeface="Cambria Math" panose="02040503050406030204" pitchFamily="18" charset="0"/>
                                      <a:ea typeface="Cambria Math" panose="02040503050406030204" pitchFamily="18" charset="0"/>
                                    </a:rPr>
                                    <m:t>𝜋</m:t>
                                  </m:r>
                                </m:num>
                                <m:den>
                                  <m:r>
                                    <a:rPr lang="en-US" altLang="zh-CN" sz="1400" b="0" i="1" smtClean="0">
                                      <a:latin typeface="Cambria Math" panose="02040503050406030204" pitchFamily="18" charset="0"/>
                                      <a:ea typeface="Cambria Math" panose="02040503050406030204" pitchFamily="18" charset="0"/>
                                    </a:rPr>
                                    <m:t>𝑁</m:t>
                                  </m:r>
                                </m:den>
                              </m:f>
                              <m:r>
                                <a:rPr lang="en-US" altLang="zh-CN" sz="1400" b="0" i="1" smtClean="0">
                                  <a:latin typeface="Cambria Math" panose="02040503050406030204" pitchFamily="18" charset="0"/>
                                  <a:ea typeface="Cambria Math" panose="02040503050406030204" pitchFamily="18" charset="0"/>
                                </a:rPr>
                                <m:t>𝑘𝑛</m:t>
                              </m:r>
                            </m:sup>
                          </m:sSup>
                        </m:e>
                      </m:nary>
                    </m:oMath>
                  </m:oMathPara>
                </a14:m>
                <a:endParaRPr lang="zh-CN" altLang="en-US" dirty="0"/>
              </a:p>
            </p:txBody>
          </p:sp>
        </mc:Choice>
        <mc:Fallback xmlns="">
          <p:sp>
            <p:nvSpPr>
              <p:cNvPr id="29" name="文本框 28">
                <a:extLst>
                  <a:ext uri="{FF2B5EF4-FFF2-40B4-BE49-F238E27FC236}">
                    <a16:creationId xmlns:a16="http://schemas.microsoft.com/office/drawing/2014/main" id="{1F5E50E0-D15A-4D2F-8986-DFB358896E06}"/>
                  </a:ext>
                </a:extLst>
              </p:cNvPr>
              <p:cNvSpPr txBox="1">
                <a:spLocks noRot="1" noChangeAspect="1" noMove="1" noResize="1" noEditPoints="1" noAdjustHandles="1" noChangeArrowheads="1" noChangeShapeType="1" noTextEdit="1"/>
              </p:cNvSpPr>
              <p:nvPr/>
            </p:nvSpPr>
            <p:spPr>
              <a:xfrm>
                <a:off x="1164984" y="4488354"/>
                <a:ext cx="3766031" cy="441146"/>
              </a:xfrm>
              <a:prstGeom prst="rect">
                <a:avLst/>
              </a:prstGeom>
              <a:blipFill>
                <a:blip r:embed="rId5"/>
                <a:stretch>
                  <a:fillRect l="-485" t="-171233" b="-2575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4F5F949-2899-45EE-B8FB-F442735D4083}"/>
                  </a:ext>
                </a:extLst>
              </p:cNvPr>
              <p:cNvSpPr txBox="1"/>
              <p:nvPr/>
            </p:nvSpPr>
            <p:spPr>
              <a:xfrm>
                <a:off x="1164984" y="4959287"/>
                <a:ext cx="3228000" cy="5483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𝐵</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2</m:t>
                              </m:r>
                            </m:sub>
                          </m:sSub>
                        </m:e>
                      </m:d>
                      <m:r>
                        <a:rPr lang="en-US" altLang="zh-CN" sz="1400" b="0" i="1" smtClean="0">
                          <a:latin typeface="Cambria Math" panose="02040503050406030204" pitchFamily="18" charset="0"/>
                        </a:rPr>
                        <m:t>=</m:t>
                      </m:r>
                      <m:nary>
                        <m:naryPr>
                          <m:chr m:val="∑"/>
                          <m:supHide m:val="on"/>
                          <m:ctrlPr>
                            <a:rPr lang="en-US" altLang="zh-CN" sz="1400" b="0" i="1" smtClean="0">
                              <a:latin typeface="Cambria Math" panose="02040503050406030204" pitchFamily="18" charset="0"/>
                            </a:rPr>
                          </m:ctrlPr>
                        </m:naryPr>
                        <m:sub>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𝜏</m:t>
                              </m:r>
                            </m:e>
                            <m:sub>
                              <m:r>
                                <a:rPr lang="en-US" altLang="zh-CN" sz="1400" b="0" i="1" smtClean="0">
                                  <a:latin typeface="Cambria Math" panose="02040503050406030204" pitchFamily="18" charset="0"/>
                                </a:rPr>
                                <m:t>1</m:t>
                              </m:r>
                            </m:sub>
                          </m:sSub>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𝜏</m:t>
                              </m:r>
                            </m:e>
                            <m:sub>
                              <m:r>
                                <a:rPr lang="en-US" altLang="zh-CN" sz="1400" b="0" i="1" smtClean="0">
                                  <a:latin typeface="Cambria Math" panose="02040503050406030204" pitchFamily="18" charset="0"/>
                                </a:rPr>
                                <m:t>2</m:t>
                              </m:r>
                            </m:sub>
                          </m:sSub>
                        </m:sub>
                        <m:sup/>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3</m:t>
                              </m:r>
                              <m:r>
                                <a:rPr lang="en-US" altLang="zh-CN" sz="1400" b="0" i="1" smtClean="0">
                                  <a:latin typeface="Cambria Math" panose="02040503050406030204" pitchFamily="18" charset="0"/>
                                </a:rPr>
                                <m:t>𝑥</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𝜏</m:t>
                              </m:r>
                            </m:e>
                            <m:sub>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𝜏</m:t>
                              </m:r>
                            </m:e>
                            <m:sub>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𝑒</m:t>
                              </m:r>
                            </m:e>
                            <m:sup>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i="1">
                                      <a:latin typeface="Cambria Math" panose="02040503050406030204" pitchFamily="18" charset="0"/>
                                    </a:rPr>
                                    <m:t>1</m:t>
                                  </m:r>
                                </m:sub>
                              </m:sSub>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𝜏</m:t>
                                  </m:r>
                                </m:e>
                                <m:sub>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𝑤</m:t>
                                  </m:r>
                                </m:e>
                                <m:sub>
                                  <m:r>
                                    <a:rPr lang="en-US" altLang="zh-CN" sz="1400" b="0" i="1" smtClean="0">
                                      <a:latin typeface="Cambria Math" panose="02040503050406030204" pitchFamily="18" charset="0"/>
                                    </a:rPr>
                                    <m:t>2</m:t>
                                  </m:r>
                                </m:sub>
                              </m:sSub>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𝜏</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up>
                          </m:sSup>
                        </m:e>
                      </m:nary>
                    </m:oMath>
                  </m:oMathPara>
                </a14:m>
                <a:endParaRPr lang="zh-CN" altLang="en-US" dirty="0"/>
              </a:p>
            </p:txBody>
          </p:sp>
        </mc:Choice>
        <mc:Fallback xmlns="">
          <p:sp>
            <p:nvSpPr>
              <p:cNvPr id="32" name="文本框 31">
                <a:extLst>
                  <a:ext uri="{FF2B5EF4-FFF2-40B4-BE49-F238E27FC236}">
                    <a16:creationId xmlns:a16="http://schemas.microsoft.com/office/drawing/2014/main" id="{24F5F949-2899-45EE-B8FB-F442735D4083}"/>
                  </a:ext>
                </a:extLst>
              </p:cNvPr>
              <p:cNvSpPr txBox="1">
                <a:spLocks noRot="1" noChangeAspect="1" noMove="1" noResize="1" noEditPoints="1" noAdjustHandles="1" noChangeArrowheads="1" noChangeShapeType="1" noTextEdit="1"/>
              </p:cNvSpPr>
              <p:nvPr/>
            </p:nvSpPr>
            <p:spPr>
              <a:xfrm>
                <a:off x="1164984" y="4959287"/>
                <a:ext cx="3228000" cy="548355"/>
              </a:xfrm>
              <a:prstGeom prst="rect">
                <a:avLst/>
              </a:prstGeom>
              <a:blipFill>
                <a:blip r:embed="rId6"/>
                <a:stretch>
                  <a:fillRect l="-566" t="-140449" r="-566" b="-1932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9C8F885-CB1C-4172-A368-5FA72A493162}"/>
                  </a:ext>
                </a:extLst>
              </p:cNvPr>
              <p:cNvSpPr txBox="1"/>
              <p:nvPr/>
            </p:nvSpPr>
            <p:spPr>
              <a:xfrm>
                <a:off x="359664" y="5549637"/>
                <a:ext cx="46716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3</m:t>
                          </m:r>
                          <m:r>
                            <a:rPr lang="en-US" altLang="zh-CN" sz="1400" b="0" i="1" smtClean="0">
                              <a:latin typeface="Cambria Math" panose="02040503050406030204" pitchFamily="18" charset="0"/>
                            </a:rPr>
                            <m:t>𝑥</m:t>
                          </m:r>
                        </m:sub>
                      </m:sSub>
                      <m:d>
                        <m:dPr>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𝜏</m:t>
                              </m:r>
                            </m:e>
                            <m:sub>
                              <m:r>
                                <a:rPr lang="en-US" altLang="zh-CN" sz="1400" i="1">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𝜏</m:t>
                              </m:r>
                            </m:e>
                            <m:sub>
                              <m:r>
                                <a:rPr lang="en-US" altLang="zh-CN" sz="1400" i="1">
                                  <a:latin typeface="Cambria Math" panose="02040503050406030204" pitchFamily="18" charset="0"/>
                                </a:rPr>
                                <m:t>2</m:t>
                              </m:r>
                            </m:sub>
                          </m:sSub>
                        </m:e>
                      </m:d>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𝐸</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𝑥</m:t>
                      </m:r>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𝑛</m:t>
                          </m:r>
                        </m:e>
                      </m:d>
                      <m:r>
                        <a:rPr lang="en-US" altLang="zh-CN" sz="1400" b="0" i="1" smtClean="0">
                          <a:latin typeface="Cambria Math" panose="02040503050406030204" pitchFamily="18" charset="0"/>
                        </a:rPr>
                        <m:t>𝑥</m:t>
                      </m:r>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𝜏</m:t>
                              </m:r>
                            </m:e>
                            <m:sub>
                              <m:r>
                                <a:rPr lang="en-US" altLang="zh-CN" sz="1400" i="1">
                                  <a:latin typeface="Cambria Math" panose="02040503050406030204" pitchFamily="18" charset="0"/>
                                </a:rPr>
                                <m:t>1</m:t>
                              </m:r>
                            </m:sub>
                          </m:sSub>
                        </m:e>
                      </m:d>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𝜏</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34" name="文本框 33">
                <a:extLst>
                  <a:ext uri="{FF2B5EF4-FFF2-40B4-BE49-F238E27FC236}">
                    <a16:creationId xmlns:a16="http://schemas.microsoft.com/office/drawing/2014/main" id="{39C8F885-CB1C-4172-A368-5FA72A493162}"/>
                  </a:ext>
                </a:extLst>
              </p:cNvPr>
              <p:cNvSpPr txBox="1">
                <a:spLocks noRot="1" noChangeAspect="1" noMove="1" noResize="1" noEditPoints="1" noAdjustHandles="1" noChangeArrowheads="1" noChangeShapeType="1" noTextEdit="1"/>
              </p:cNvSpPr>
              <p:nvPr/>
            </p:nvSpPr>
            <p:spPr>
              <a:xfrm>
                <a:off x="359664" y="5549637"/>
                <a:ext cx="4671654" cy="307777"/>
              </a:xfrm>
              <a:prstGeom prst="rect">
                <a:avLst/>
              </a:prstGeom>
              <a:blipFill>
                <a:blip r:embed="rId7"/>
                <a:stretch>
                  <a:fillRect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BFF515A-1653-4001-8A6D-F5E35CAFF9D7}"/>
                  </a:ext>
                </a:extLst>
              </p:cNvPr>
              <p:cNvSpPr txBox="1"/>
              <p:nvPr/>
            </p:nvSpPr>
            <p:spPr>
              <a:xfrm>
                <a:off x="996092" y="6035741"/>
                <a:ext cx="3934923" cy="283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𝐹𝑒𝑎𝑡𝑢𝑟𝑒</m:t>
                      </m:r>
                      <m:r>
                        <a:rPr lang="en-US" altLang="zh-CN" sz="1600" b="0" i="1" smtClean="0">
                          <a:latin typeface="Cambria Math" panose="02040503050406030204" pitchFamily="18" charset="0"/>
                        </a:rPr>
                        <m:t>= </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𝐾𝑒𝑟𝑛𝑒𝑙</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1</m:t>
                          </m:r>
                        </m:sub>
                      </m:sSub>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𝑆</m:t>
                              </m:r>
                            </m:e>
                            <m:sub>
                              <m:r>
                                <a:rPr lang="en-US" altLang="zh-CN" sz="1600" b="0" i="1" smtClean="0">
                                  <a:latin typeface="Cambria Math" panose="02040503050406030204" pitchFamily="18" charset="0"/>
                                </a:rPr>
                                <m:t>𝑠𝑡𝑓𝑡</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𝜃</m:t>
                              </m:r>
                            </m:e>
                            <m:sub>
                              <m:r>
                                <a:rPr lang="en-US" altLang="zh-CN" sz="1600" b="0" i="1" smtClean="0">
                                  <a:latin typeface="Cambria Math" panose="02040503050406030204" pitchFamily="18" charset="0"/>
                                </a:rPr>
                                <m:t>1</m:t>
                              </m:r>
                            </m:sub>
                          </m:sSub>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𝑓</m:t>
                          </m:r>
                        </m:e>
                        <m:sub>
                          <m:r>
                            <a:rPr lang="en-US" altLang="zh-CN" sz="1600" b="0" i="1" smtClean="0">
                              <a:latin typeface="Cambria Math" panose="02040503050406030204" pitchFamily="18" charset="0"/>
                            </a:rPr>
                            <m:t>2</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𝑆</m:t>
                              </m:r>
                            </m:e>
                            <m:sub>
                              <m:r>
                                <a:rPr lang="en-US" altLang="zh-CN" sz="1600" b="0" i="1" smtClean="0">
                                  <a:latin typeface="Cambria Math" panose="02040503050406030204" pitchFamily="18" charset="0"/>
                                </a:rPr>
                                <m:t>𝑏𝑖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𝜃</m:t>
                              </m:r>
                            </m:e>
                            <m:sub>
                              <m:r>
                                <a:rPr lang="en-US" altLang="zh-CN" sz="1600" b="0" i="1" smtClean="0">
                                  <a:latin typeface="Cambria Math" panose="02040503050406030204" pitchFamily="18" charset="0"/>
                                </a:rPr>
                                <m:t>2</m:t>
                              </m:r>
                            </m:sub>
                          </m:sSub>
                        </m:e>
                      </m:d>
                      <m:r>
                        <a:rPr lang="en-US" altLang="zh-CN" sz="1600" b="0" i="1" smtClean="0">
                          <a:latin typeface="Cambria Math" panose="02040503050406030204" pitchFamily="18" charset="0"/>
                        </a:rPr>
                        <m:t>)</m:t>
                      </m:r>
                    </m:oMath>
                  </m:oMathPara>
                </a14:m>
                <a:endParaRPr lang="zh-CN" altLang="en-US" sz="1600" dirty="0"/>
              </a:p>
            </p:txBody>
          </p:sp>
        </mc:Choice>
        <mc:Fallback xmlns="">
          <p:sp>
            <p:nvSpPr>
              <p:cNvPr id="35" name="文本框 34">
                <a:extLst>
                  <a:ext uri="{FF2B5EF4-FFF2-40B4-BE49-F238E27FC236}">
                    <a16:creationId xmlns:a16="http://schemas.microsoft.com/office/drawing/2014/main" id="{4BFF515A-1653-4001-8A6D-F5E35CAFF9D7}"/>
                  </a:ext>
                </a:extLst>
              </p:cNvPr>
              <p:cNvSpPr txBox="1">
                <a:spLocks noRot="1" noChangeAspect="1" noMove="1" noResize="1" noEditPoints="1" noAdjustHandles="1" noChangeArrowheads="1" noChangeShapeType="1" noTextEdit="1"/>
              </p:cNvSpPr>
              <p:nvPr/>
            </p:nvSpPr>
            <p:spPr>
              <a:xfrm>
                <a:off x="996092" y="6035741"/>
                <a:ext cx="3934923" cy="283604"/>
              </a:xfrm>
              <a:prstGeom prst="rect">
                <a:avLst/>
              </a:prstGeom>
              <a:blipFill>
                <a:blip r:embed="rId8"/>
                <a:stretch>
                  <a:fillRect l="-464" r="-1238" b="-234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FEB4CB7E-3387-4505-9773-21BC7688AB6A}"/>
                  </a:ext>
                </a:extLst>
              </p:cNvPr>
              <p:cNvSpPr txBox="1"/>
              <p:nvPr/>
            </p:nvSpPr>
            <p:spPr>
              <a:xfrm>
                <a:off x="8643457" y="4983870"/>
                <a:ext cx="2852191" cy="2339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𝐺</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𝐺𝐴𝑃</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ea typeface="Cambria Math" panose="02040503050406030204" pitchFamily="18" charset="0"/>
                                </a:rPr>
                                <m:t>∙</m:t>
                              </m:r>
                            </m:e>
                          </m:d>
                          <m:r>
                            <a:rPr lang="en-US" altLang="zh-CN" sz="1400" i="1">
                              <a:latin typeface="Cambria Math" panose="02040503050406030204" pitchFamily="18" charset="0"/>
                            </a:rPr>
                            <m:t>∘</m:t>
                          </m:r>
                          <m:r>
                            <a:rPr lang="en-US" altLang="zh-CN" sz="1400" b="0" i="1" smtClean="0">
                              <a:latin typeface="Cambria Math" panose="02040503050406030204" pitchFamily="18" charset="0"/>
                            </a:rPr>
                            <m:t>𝐶𝑜𝑛𝑣</m:t>
                          </m:r>
                        </m:e>
                        <m:sub>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𝜃</m:t>
                              </m:r>
                            </m:e>
                            <m:sub>
                              <m:r>
                                <a:rPr lang="en-US" altLang="zh-CN" sz="1400" b="0" i="1" smtClean="0">
                                  <a:latin typeface="Cambria Math" panose="02040503050406030204" pitchFamily="18" charset="0"/>
                                </a:rPr>
                                <m:t>1</m:t>
                              </m:r>
                            </m:sub>
                          </m:sSub>
                        </m:sub>
                      </m:sSub>
                      <m:r>
                        <a:rPr lang="en-US" altLang="zh-CN" sz="1400" i="1">
                          <a:latin typeface="Cambria Math" panose="02040503050406030204" pitchFamily="18" charset="0"/>
                        </a:rPr>
                        <m:t>∘</m:t>
                      </m:r>
                      <m:r>
                        <a:rPr lang="zh-CN" altLang="en-US" sz="1400" i="1" smtClean="0">
                          <a:latin typeface="Cambria Math" panose="02040503050406030204" pitchFamily="18" charset="0"/>
                        </a:rPr>
                        <m:t>𝜎</m:t>
                      </m:r>
                      <m:r>
                        <a:rPr lang="en-US" altLang="zh-CN" sz="1400" i="1">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𝐶𝑜𝑛𝑣</m:t>
                          </m:r>
                        </m:e>
                        <m:sub>
                          <m:sSub>
                            <m:sSubPr>
                              <m:ctrlPr>
                                <a:rPr lang="en-US" altLang="zh-CN" sz="1400" i="1" smtClean="0">
                                  <a:latin typeface="Cambria Math" panose="02040503050406030204" pitchFamily="18" charset="0"/>
                                </a:rPr>
                              </m:ctrlPr>
                            </m:sSubPr>
                            <m:e>
                              <m:r>
                                <a:rPr lang="zh-CN" altLang="en-US" sz="1400" i="1" smtClean="0">
                                  <a:latin typeface="Cambria Math" panose="02040503050406030204" pitchFamily="18" charset="0"/>
                                </a:rPr>
                                <m:t>𝜃</m:t>
                              </m:r>
                            </m:e>
                            <m:sub>
                              <m:r>
                                <a:rPr lang="en-US" altLang="zh-CN" sz="1400" b="0" i="1" smtClean="0">
                                  <a:latin typeface="Cambria Math" panose="02040503050406030204" pitchFamily="18" charset="0"/>
                                </a:rPr>
                                <m:t>2</m:t>
                              </m:r>
                            </m:sub>
                          </m:sSub>
                        </m:sub>
                      </m:sSub>
                    </m:oMath>
                  </m:oMathPara>
                </a14:m>
                <a:endParaRPr lang="en-US" altLang="zh-CN" sz="1400" dirty="0"/>
              </a:p>
            </p:txBody>
          </p:sp>
        </mc:Choice>
        <mc:Fallback xmlns="">
          <p:sp>
            <p:nvSpPr>
              <p:cNvPr id="36" name="文本框 35">
                <a:extLst>
                  <a:ext uri="{FF2B5EF4-FFF2-40B4-BE49-F238E27FC236}">
                    <a16:creationId xmlns:a16="http://schemas.microsoft.com/office/drawing/2014/main" id="{FEB4CB7E-3387-4505-9773-21BC7688AB6A}"/>
                  </a:ext>
                </a:extLst>
              </p:cNvPr>
              <p:cNvSpPr txBox="1">
                <a:spLocks noRot="1" noChangeAspect="1" noMove="1" noResize="1" noEditPoints="1" noAdjustHandles="1" noChangeArrowheads="1" noChangeShapeType="1" noTextEdit="1"/>
              </p:cNvSpPr>
              <p:nvPr/>
            </p:nvSpPr>
            <p:spPr>
              <a:xfrm>
                <a:off x="8643457" y="4983870"/>
                <a:ext cx="2852191" cy="233910"/>
              </a:xfrm>
              <a:prstGeom prst="rect">
                <a:avLst/>
              </a:prstGeom>
              <a:blipFill>
                <a:blip r:embed="rId9"/>
                <a:stretch>
                  <a:fillRect l="-855" b="-23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1C3AB41-F31D-4C65-A205-B03313AC594E}"/>
                  </a:ext>
                </a:extLst>
              </p:cNvPr>
              <p:cNvSpPr txBox="1"/>
              <p:nvPr/>
            </p:nvSpPr>
            <p:spPr>
              <a:xfrm>
                <a:off x="8604220" y="5363550"/>
                <a:ext cx="2256285" cy="326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𝐿</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𝐶𝑜𝑛𝑣</m:t>
                          </m:r>
                        </m:e>
                        <m:sub>
                          <m:sSub>
                            <m:sSubPr>
                              <m:ctrlPr>
                                <a:rPr lang="en-US" altLang="zh-CN" sz="1400" b="0" i="1" smtClean="0">
                                  <a:latin typeface="Cambria Math" panose="02040503050406030204" pitchFamily="18" charset="0"/>
                                </a:rPr>
                              </m:ctrlPr>
                            </m:sSubPr>
                            <m:e>
                              <m:r>
                                <a:rPr lang="zh-CN" altLang="en-US" sz="1400" b="0" i="1" smtClean="0">
                                  <a:latin typeface="Cambria Math" panose="02040503050406030204" pitchFamily="18" charset="0"/>
                                </a:rPr>
                                <m:t>𝜃</m:t>
                              </m:r>
                            </m:e>
                            <m:sub>
                              <m:r>
                                <a:rPr lang="en-US" altLang="zh-CN" sz="1400" b="0" i="1" smtClean="0">
                                  <a:latin typeface="Cambria Math" panose="02040503050406030204" pitchFamily="18" charset="0"/>
                                </a:rPr>
                                <m:t>1</m:t>
                              </m:r>
                            </m:sub>
                          </m:sSub>
                        </m:sub>
                      </m:sSub>
                      <m:r>
                        <a:rPr lang="en-US" altLang="zh-CN" sz="1400" i="1">
                          <a:latin typeface="Cambria Math" panose="02040503050406030204" pitchFamily="18" charset="0"/>
                        </a:rPr>
                        <m:t>∘</m:t>
                      </m:r>
                      <m:r>
                        <a:rPr lang="zh-CN" altLang="en-US" sz="1400" i="1" smtClean="0">
                          <a:latin typeface="Cambria Math" panose="02040503050406030204" pitchFamily="18" charset="0"/>
                        </a:rPr>
                        <m:t>𝜎</m:t>
                      </m:r>
                      <m:r>
                        <a:rPr lang="en-US" altLang="zh-CN" sz="1400" i="1">
                          <a:latin typeface="Cambria Math" panose="02040503050406030204" pitchFamily="18" charset="0"/>
                        </a:rPr>
                        <m:t>∘</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𝐶𝑜𝑛𝑣</m:t>
                          </m:r>
                        </m:e>
                        <m:sub>
                          <m:sSub>
                            <m:sSubPr>
                              <m:ctrlPr>
                                <a:rPr lang="en-US" altLang="zh-CN" sz="1400" i="1" smtClean="0">
                                  <a:latin typeface="Cambria Math" panose="02040503050406030204" pitchFamily="18" charset="0"/>
                                </a:rPr>
                              </m:ctrlPr>
                            </m:sSubPr>
                            <m:e>
                              <m:r>
                                <a:rPr lang="zh-CN" altLang="en-US" sz="1400" i="1" smtClean="0">
                                  <a:latin typeface="Cambria Math" panose="02040503050406030204" pitchFamily="18" charset="0"/>
                                </a:rPr>
                                <m:t>𝜃</m:t>
                              </m:r>
                            </m:e>
                            <m:sub>
                              <m:r>
                                <a:rPr lang="en-US" altLang="zh-CN" sz="1400" b="0" i="1" smtClean="0">
                                  <a:latin typeface="Cambria Math" panose="02040503050406030204" pitchFamily="18" charset="0"/>
                                </a:rPr>
                                <m:t>2</m:t>
                              </m:r>
                            </m:sub>
                          </m:sSub>
                        </m:sub>
                      </m:sSub>
                    </m:oMath>
                  </m:oMathPara>
                </a14:m>
                <a:endParaRPr lang="zh-CN" altLang="en-US" sz="1400" dirty="0"/>
              </a:p>
            </p:txBody>
          </p:sp>
        </mc:Choice>
        <mc:Fallback xmlns="">
          <p:sp>
            <p:nvSpPr>
              <p:cNvPr id="39" name="文本框 38">
                <a:extLst>
                  <a:ext uri="{FF2B5EF4-FFF2-40B4-BE49-F238E27FC236}">
                    <a16:creationId xmlns:a16="http://schemas.microsoft.com/office/drawing/2014/main" id="{61C3AB41-F31D-4C65-A205-B03313AC594E}"/>
                  </a:ext>
                </a:extLst>
              </p:cNvPr>
              <p:cNvSpPr txBox="1">
                <a:spLocks noRot="1" noChangeAspect="1" noMove="1" noResize="1" noEditPoints="1" noAdjustHandles="1" noChangeArrowheads="1" noChangeShapeType="1" noTextEdit="1"/>
              </p:cNvSpPr>
              <p:nvPr/>
            </p:nvSpPr>
            <p:spPr>
              <a:xfrm>
                <a:off x="8604220" y="5363550"/>
                <a:ext cx="2256285" cy="326243"/>
              </a:xfrm>
              <a:prstGeom prst="rect">
                <a:avLst/>
              </a:prstGeom>
              <a:blipFill>
                <a:blip r:embed="rId10"/>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0B0F960B-70EB-4BB0-8E5E-53404D94E017}"/>
                  </a:ext>
                </a:extLst>
              </p:cNvPr>
              <p:cNvSpPr txBox="1"/>
              <p:nvPr/>
            </p:nvSpPr>
            <p:spPr>
              <a:xfrm>
                <a:off x="8562239" y="5857414"/>
                <a:ext cx="3014625"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𝑋</m:t>
                          </m:r>
                        </m:e>
                        <m:sup>
                          <m:r>
                            <a:rPr lang="en-US" altLang="zh-CN" sz="1400" i="1">
                              <a:latin typeface="Cambria Math" panose="02040503050406030204" pitchFamily="18" charset="0"/>
                            </a:rPr>
                            <m:t>′</m:t>
                          </m:r>
                        </m:sup>
                      </m:sSup>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r>
                        <a:rPr lang="zh-CN" altLang="en-US" sz="1400" i="1">
                          <a:latin typeface="Cambria Math" panose="02040503050406030204" pitchFamily="18" charset="0"/>
                        </a:rPr>
                        <m:t>𝜎</m:t>
                      </m:r>
                      <m:r>
                        <a:rPr lang="en-US" altLang="zh-CN" sz="1400" i="1">
                          <a:latin typeface="Cambria Math" panose="02040503050406030204" pitchFamily="18" charset="0"/>
                        </a:rPr>
                        <m:t>(</m:t>
                      </m:r>
                      <m:r>
                        <a:rPr lang="en-US" altLang="zh-CN" sz="1400" i="1">
                          <a:latin typeface="Cambria Math" panose="02040503050406030204" pitchFamily="18" charset="0"/>
                        </a:rPr>
                        <m:t>𝐿</m:t>
                      </m:r>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r>
                        <a:rPr lang="en-US" altLang="zh-CN" sz="1400" i="1">
                          <a:latin typeface="Cambria Math" panose="02040503050406030204" pitchFamily="18" charset="0"/>
                        </a:rPr>
                        <m:t>𝑌</m:t>
                      </m:r>
                      <m:r>
                        <a:rPr lang="en-US" altLang="zh-CN" sz="1400" i="1">
                          <a:latin typeface="Cambria Math" panose="02040503050406030204" pitchFamily="18" charset="0"/>
                        </a:rPr>
                        <m:t>)⊕</m:t>
                      </m:r>
                      <m:r>
                        <a:rPr lang="en-US" altLang="zh-CN" sz="1400" i="1">
                          <a:latin typeface="Cambria Math" panose="02040503050406030204" pitchFamily="18" charset="0"/>
                        </a:rPr>
                        <m:t>𝐺</m:t>
                      </m:r>
                      <m:r>
                        <a:rPr lang="en-US" altLang="zh-CN" sz="1400" i="1">
                          <a:latin typeface="Cambria Math" panose="02040503050406030204" pitchFamily="18" charset="0"/>
                        </a:rPr>
                        <m:t>(</m:t>
                      </m:r>
                      <m:r>
                        <a:rPr lang="en-US" altLang="zh-CN" sz="1400" i="1">
                          <a:latin typeface="Cambria Math" panose="02040503050406030204" pitchFamily="18" charset="0"/>
                        </a:rPr>
                        <m:t>𝑋</m:t>
                      </m:r>
                      <m:r>
                        <a:rPr lang="en-US" altLang="zh-CN" sz="1400" i="1">
                          <a:latin typeface="Cambria Math" panose="02040503050406030204" pitchFamily="18" charset="0"/>
                        </a:rPr>
                        <m:t>⊕</m:t>
                      </m:r>
                      <m:r>
                        <a:rPr lang="en-US" altLang="zh-CN" sz="1400" i="1">
                          <a:latin typeface="Cambria Math" panose="02040503050406030204" pitchFamily="18" charset="0"/>
                        </a:rPr>
                        <m:t>𝑌</m:t>
                      </m:r>
                      <m:r>
                        <a:rPr lang="en-US" altLang="zh-CN" sz="1400" i="1">
                          <a:latin typeface="Cambria Math" panose="02040503050406030204" pitchFamily="18" charset="0"/>
                        </a:rPr>
                        <m:t>))</m:t>
                      </m:r>
                    </m:oMath>
                  </m:oMathPara>
                </a14:m>
                <a:endParaRPr lang="en-US" altLang="zh-CN" sz="1400" dirty="0"/>
              </a:p>
            </p:txBody>
          </p:sp>
        </mc:Choice>
        <mc:Fallback xmlns="">
          <p:sp>
            <p:nvSpPr>
              <p:cNvPr id="41" name="文本框 40">
                <a:extLst>
                  <a:ext uri="{FF2B5EF4-FFF2-40B4-BE49-F238E27FC236}">
                    <a16:creationId xmlns:a16="http://schemas.microsoft.com/office/drawing/2014/main" id="{0B0F960B-70EB-4BB0-8E5E-53404D94E017}"/>
                  </a:ext>
                </a:extLst>
              </p:cNvPr>
              <p:cNvSpPr txBox="1">
                <a:spLocks noRot="1" noChangeAspect="1" noMove="1" noResize="1" noEditPoints="1" noAdjustHandles="1" noChangeArrowheads="1" noChangeShapeType="1" noTextEdit="1"/>
              </p:cNvSpPr>
              <p:nvPr/>
            </p:nvSpPr>
            <p:spPr>
              <a:xfrm>
                <a:off x="8562239" y="5857414"/>
                <a:ext cx="3014625" cy="215444"/>
              </a:xfrm>
              <a:prstGeom prst="rect">
                <a:avLst/>
              </a:prstGeom>
              <a:blipFill>
                <a:blip r:embed="rId11"/>
                <a:stretch>
                  <a:fillRect b="-31429"/>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67D7B9DC-EF09-488B-A61D-C0693BE5E193}"/>
              </a:ext>
            </a:extLst>
          </p:cNvPr>
          <p:cNvSpPr txBox="1"/>
          <p:nvPr/>
        </p:nvSpPr>
        <p:spPr>
          <a:xfrm>
            <a:off x="5637276" y="2971800"/>
            <a:ext cx="65" cy="276999"/>
          </a:xfrm>
          <a:prstGeom prst="rect">
            <a:avLst/>
          </a:prstGeom>
          <a:noFill/>
        </p:spPr>
        <p:txBody>
          <a:bodyPr wrap="none" lIns="0" tIns="0" rIns="0" bIns="0" rtlCol="0">
            <a:spAutoFit/>
          </a:bodyPr>
          <a:lstStyle/>
          <a:p>
            <a:endParaRPr lang="zh-CN" altLang="en-US" dirty="0"/>
          </a:p>
        </p:txBody>
      </p:sp>
    </p:spTree>
    <p:extLst>
      <p:ext uri="{BB962C8B-B14F-4D97-AF65-F5344CB8AC3E}">
        <p14:creationId xmlns:p14="http://schemas.microsoft.com/office/powerpoint/2010/main" val="17132783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YTU3ZmMyMjMwYWNlMjNmYzFlZDg2NDdiMzZlOTI3YT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23296</TotalTime>
  <Words>4785</Words>
  <Application>Microsoft Office PowerPoint</Application>
  <PresentationFormat>宽屏</PresentationFormat>
  <Paragraphs>322</Paragraphs>
  <Slides>23</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仿宋</vt:lpstr>
      <vt:lpstr>宋体</vt:lpstr>
      <vt:lpstr>微软雅黑</vt:lpstr>
      <vt:lpstr>Arial</vt:lpstr>
      <vt:lpstr>Cambria Math</vt:lpstr>
      <vt:lpstr>Times New Roman</vt:lpstr>
      <vt:lpstr>Wingdings</vt:lpstr>
      <vt:lpstr>Office 主题​​</vt:lpstr>
      <vt:lpstr>组会</vt:lpstr>
      <vt:lpstr>汇报提纲</vt:lpstr>
      <vt:lpstr>背景</vt:lpstr>
      <vt:lpstr>背景</vt:lpstr>
      <vt:lpstr>背景</vt:lpstr>
      <vt:lpstr>系统模型</vt:lpstr>
      <vt:lpstr>系统模型</vt:lpstr>
      <vt:lpstr>汇报提纲</vt:lpstr>
      <vt:lpstr>研究内容</vt:lpstr>
      <vt:lpstr>研究内容</vt:lpstr>
      <vt:lpstr>研究内容 </vt:lpstr>
      <vt:lpstr>研究内容</vt:lpstr>
      <vt:lpstr>研究内容</vt:lpstr>
      <vt:lpstr>汇报提纲</vt:lpstr>
      <vt:lpstr>实验分析</vt:lpstr>
      <vt:lpstr>实验分析</vt:lpstr>
      <vt:lpstr>汇报提纲</vt:lpstr>
      <vt:lpstr>扩展部分</vt:lpstr>
      <vt:lpstr>扩展部分</vt:lpstr>
      <vt:lpstr>扩展部分</vt:lpstr>
      <vt:lpstr>扩展部分</vt:lpstr>
      <vt:lpstr>结果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青壮 李</cp:lastModifiedBy>
  <cp:revision>1094</cp:revision>
  <dcterms:created xsi:type="dcterms:W3CDTF">2024-09-24T06:50:00Z</dcterms:created>
  <dcterms:modified xsi:type="dcterms:W3CDTF">2025-08-04T10:11:29Z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CC91CFF4B73F4CD4A2075DF7CE860237</vt:lpwstr>
  </property>
  <property fmtid="{D5CDD505-2E9C-101B-9397-08002B2CF9AE}" pid="3" name="KSOProductBuildVer">
    <vt:lpwstr>2052-11.1.0.12165</vt:lpwstr>
  </property>
</Properties>
</file>